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3"/>
  </p:notesMasterIdLst>
  <p:sldIdLst>
    <p:sldId id="256" r:id="rId2"/>
    <p:sldId id="486" r:id="rId3"/>
    <p:sldId id="485" r:id="rId4"/>
    <p:sldId id="259" r:id="rId5"/>
    <p:sldId id="282" r:id="rId6"/>
    <p:sldId id="294" r:id="rId7"/>
    <p:sldId id="484" r:id="rId8"/>
    <p:sldId id="262" r:id="rId9"/>
    <p:sldId id="257" r:id="rId10"/>
    <p:sldId id="261" r:id="rId11"/>
    <p:sldId id="286" r:id="rId12"/>
    <p:sldId id="285" r:id="rId13"/>
    <p:sldId id="263" r:id="rId14"/>
    <p:sldId id="266" r:id="rId15"/>
    <p:sldId id="277" r:id="rId16"/>
    <p:sldId id="268" r:id="rId17"/>
    <p:sldId id="270" r:id="rId18"/>
    <p:sldId id="269" r:id="rId19"/>
    <p:sldId id="272" r:id="rId20"/>
    <p:sldId id="278" r:id="rId21"/>
    <p:sldId id="284" r:id="rId22"/>
    <p:sldId id="279" r:id="rId23"/>
    <p:sldId id="280" r:id="rId24"/>
    <p:sldId id="295" r:id="rId25"/>
    <p:sldId id="299" r:id="rId26"/>
    <p:sldId id="297" r:id="rId27"/>
    <p:sldId id="296" r:id="rId28"/>
    <p:sldId id="300" r:id="rId29"/>
    <p:sldId id="274" r:id="rId30"/>
    <p:sldId id="276" r:id="rId31"/>
    <p:sldId id="283" r:id="rId32"/>
    <p:sldId id="264" r:id="rId33"/>
    <p:sldId id="281" r:id="rId34"/>
    <p:sldId id="273" r:id="rId35"/>
    <p:sldId id="288" r:id="rId36"/>
    <p:sldId id="289" r:id="rId37"/>
    <p:sldId id="290" r:id="rId38"/>
    <p:sldId id="293" r:id="rId39"/>
    <p:sldId id="287" r:id="rId40"/>
    <p:sldId id="292" r:id="rId41"/>
    <p:sldId id="260" r:id="rId4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58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B8C5CD2-7B42-4747-9AEF-642A8BEE85D2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15ED65A-BD44-4A56-9E37-49766EBBE19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66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לצד הגלובליזציה מיזוגים וחברות ענק מתפתחת מגמה הפוכה שמטרתה מתן יחס אישי ללקוח ושימור לקוחות לאורך זמן</a:t>
            </a:r>
          </a:p>
          <a:p>
            <a:r>
              <a:rPr lang="he-IL" dirty="0"/>
              <a:t>התפתחות טכנולוגית מאפשרת למנהלים מירב שליטה ובקרה על הממשקים עם הלקוחות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B748B-DFF1-40BB-A61D-558C17ADC7AE}" type="slidenum">
              <a:rPr lang="he-IL" smtClean="0"/>
              <a:t>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2923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CE9B966-4F92-4A5A-9DA5-C111CD9A8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9195A58-18E1-4162-9C34-74964C3D5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86D4CDD-9678-427F-81A9-2E00886C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22C44EE-F3E5-4C1C-9386-C013F8A7D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863980F-BD51-4B47-B3F7-AFDB2364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0053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D0BFC2-5201-4B50-A80E-F958AF4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4E566BC-8EB7-4AD4-A719-061F74541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A7AC2AC-819D-42FC-9749-F36B1648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A837EF1-633A-4B82-B876-253408D7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F9DF8E3-32BD-46A4-B423-CE252857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055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94DAC9F-6889-4FA9-BF76-B874FBD21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50933AC-AD5E-4677-8770-336BF3148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F2FABB1-6EF7-493C-BBE5-D0CC72A07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CC8B11A-0961-4D2C-87F1-9CFFA301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7DE4B52-0534-4568-B890-2470C925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511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053B93-0792-4B5A-B9D4-7C9BB2A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248A4B6-309E-4EB6-A6C2-C55A81AB8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DE18E83-F14C-4457-B07B-4CA47FA8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FBC8753-A1AF-422F-B06B-8585415E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1DC034B-6FDC-473C-9203-636D8C3A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507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64E581C-BF42-4A8A-9C34-34BD2B9C4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4A0B54A-BD13-481B-9E6D-CBF170C6D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91B93AC-B912-4B92-A9C0-51D7E592A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3FD2453-D838-46FE-B3C1-645B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AAEF9CB-E54C-41F5-91F0-D6D0E2F1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889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B5315C-E309-46FF-BAB6-803C5020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5C2855-948D-48D5-BD94-7998882DE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15785CB-0FF9-49DF-8AF3-1B33D7655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08B7795-807A-46C4-913B-4FCD9D224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0D750EC-A883-4304-ACFF-2CCBB85CF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D274A78-3F86-4789-9095-019DF875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109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7F7E74-DE30-4D5A-9209-2CAD8AF2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BD43C54-9ED4-40DE-9D01-D029368A2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54DE0F6-78AE-4DDA-8C78-7ED2018B2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5E78314-729F-4E71-96E7-B64F08260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43C7786-4BA2-48A2-9B90-A21B42248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38134FA-4472-447E-B7DC-E8A26C55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FA39FD8-444D-47F3-94F1-F46F5BA2B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8012DB5-FEA4-4E45-81E4-7B10BEB1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084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41316D-0195-42A0-91B9-357B8F54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75769A6-8343-4FE3-AC0C-BE7FEA4A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0B5C2E7-1961-492B-82B0-11C94E60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98B0705-B76C-4C5B-AFE9-67D11F87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644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BD8EB04-007D-46B2-A162-988F2971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C04523F-7D0A-490E-8C08-6580B60F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2557E59-2549-4CBE-96B6-CC40A9CD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552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36FC75C-7F5A-4180-8E83-6F95DF98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4BED4A0-C808-4782-9D71-AB3FBC248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C7D4A7B-35C4-40CF-8DEB-001D8C3B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535CBE6-FC94-40EA-83EE-A5E2E7E3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4E4467F-5514-4C47-82AE-46B12F82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444DD50-138B-4C17-8D98-4117D452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861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1E596A-F724-4781-8BED-7A66AA38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23197A9-CC00-495E-8529-851E9CA8B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971156E-6CF5-4ECD-AA43-298B9DB57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A3F1E36-037D-437B-BD2B-8D4573F8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917FAEB-0575-46F3-AB94-FB1E13D2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359A3D4-5C72-4171-9F43-387F36A8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19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D642CF34-42A6-4F94-A838-E8D2D33E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4372FFF-2FF9-46FD-8AAF-3EF1BF213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CD2C71E-9049-44E2-8F5E-07EE83FF7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46AC2-65BA-4EA6-85E0-460B8A63AD1A}" type="datetimeFigureOut">
              <a:rPr lang="he-IL" smtClean="0"/>
              <a:t>כ"ט/אייר/תשע"ח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351B728-8D69-46B9-8BDD-817F74C09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623A465-9C47-4F90-8176-A156DC38A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59DD2-0945-4D94-9886-78340CE6E4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991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ca-colacompany.com/our-company/mission-vision-value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34" Type="http://schemas.openxmlformats.org/officeDocument/2006/relationships/image" Target="../media/image82.jpg"/><Relationship Id="rId42" Type="http://schemas.openxmlformats.org/officeDocument/2006/relationships/image" Target="../media/image90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jpg"/><Relationship Id="rId40" Type="http://schemas.openxmlformats.org/officeDocument/2006/relationships/image" Target="../media/image88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jp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3" Type="http://schemas.openxmlformats.org/officeDocument/2006/relationships/image" Target="../media/image107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42" Type="http://schemas.openxmlformats.org/officeDocument/2006/relationships/image" Target="../media/image146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2" Type="http://schemas.openxmlformats.org/officeDocument/2006/relationships/image" Target="../media/image106.jp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4" Type="http://schemas.openxmlformats.org/officeDocument/2006/relationships/image" Target="../media/image148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43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est Ads Ever_ Coca Cola Border">
            <a:hlinkClick r:id="" action="ppaction://media"/>
            <a:extLst>
              <a:ext uri="{FF2B5EF4-FFF2-40B4-BE49-F238E27FC236}">
                <a16:creationId xmlns:a16="http://schemas.microsoft.com/office/drawing/2014/main" id="{DC8D5142-3CC1-41CF-A0D0-F309AA7B3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64DE90-C18B-47C0-B91E-D210274DE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210" y="2236425"/>
            <a:ext cx="10421956" cy="1454226"/>
          </a:xfrm>
        </p:spPr>
        <p:txBody>
          <a:bodyPr>
            <a:no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he-IL" sz="3200" b="1" spc="-25" dirty="0">
                <a:solidFill>
                  <a:srgbClr val="252525"/>
                </a:solidFill>
                <a:latin typeface="Arial"/>
                <a:ea typeface="+mn-ea"/>
                <a:cs typeface="Arial"/>
              </a:rPr>
              <a:t>למרות השאיפה להוביל את שוק המשקאות בעולם קוקה קולה פועלת תוך חלוקת השוק לפלחי שוק שונים</a:t>
            </a:r>
            <a:endParaRPr lang="he-IL" sz="4800" dirty="0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E213AA90-766F-4C15-8B71-874109D83047}"/>
              </a:ext>
            </a:extLst>
          </p:cNvPr>
          <p:cNvSpPr txBox="1">
            <a:spLocks/>
          </p:cNvSpPr>
          <p:nvPr/>
        </p:nvSpPr>
        <p:spPr>
          <a:xfrm>
            <a:off x="2745812" y="132202"/>
            <a:ext cx="6515100" cy="990600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 kern="1200" cap="all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9pPr>
            <a:extLst/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</a:rPr>
              <a:t>focus</a:t>
            </a:r>
            <a:endParaRPr kumimoji="0" lang="en-US" sz="3400" b="1" i="0" u="none" strike="noStrike" kern="1200" cap="all" spc="0" normalizeH="0" baseline="0" noProof="0" dirty="0">
              <a:ln w="500">
                <a:solidFill>
                  <a:srgbClr val="B13F9A">
                    <a:shade val="20000"/>
                    <a:satMod val="120000"/>
                  </a:srgbClr>
                </a:solidFill>
              </a:ln>
              <a:gradFill>
                <a:gsLst>
                  <a:gs pos="0">
                    <a:srgbClr val="F9B639">
                      <a:tint val="13000"/>
                    </a:srgbClr>
                  </a:gs>
                  <a:gs pos="10000">
                    <a:srgbClr val="F9B639">
                      <a:tint val="20000"/>
                    </a:srgbClr>
                  </a:gs>
                  <a:gs pos="49000">
                    <a:srgbClr val="F9B639">
                      <a:tint val="70000"/>
                    </a:srgbClr>
                  </a:gs>
                  <a:gs pos="50000">
                    <a:srgbClr val="F9B639">
                      <a:tint val="97000"/>
                    </a:srgbClr>
                  </a:gs>
                  <a:gs pos="100000">
                    <a:srgbClr val="F9B639">
                      <a:tint val="2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Trebuchet MS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2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×ª××¦××ª ×ª××× × ×¢×××¨ âªcoca cola logoâ¬â">
            <a:extLst>
              <a:ext uri="{FF2B5EF4-FFF2-40B4-BE49-F238E27FC236}">
                <a16:creationId xmlns:a16="http://schemas.microsoft.com/office/drawing/2014/main" id="{51E17751-59A9-4E71-977D-D9D4EF80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588" y="3911876"/>
            <a:ext cx="3597568" cy="20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A89C742-129C-4E30-94A1-B7019C29D813}"/>
              </a:ext>
            </a:extLst>
          </p:cNvPr>
          <p:cNvSpPr/>
          <p:nvPr/>
        </p:nvSpPr>
        <p:spPr>
          <a:xfrm>
            <a:off x="103731" y="836997"/>
            <a:ext cx="8772523" cy="5027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3455919-BAED-48DE-B0FC-91FBBABFFAA7}"/>
              </a:ext>
            </a:extLst>
          </p:cNvPr>
          <p:cNvSpPr txBox="1"/>
          <p:nvPr/>
        </p:nvSpPr>
        <p:spPr>
          <a:xfrm>
            <a:off x="4234828" y="6326876"/>
            <a:ext cx="1618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20" dirty="0">
                <a:latin typeface="Trebuchet MS"/>
                <a:cs typeface="Trebuchet MS"/>
              </a:rPr>
              <a:t>Company-­‐Owned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9C42AF4-716F-4076-BF32-D4051ED4C83E}"/>
              </a:ext>
            </a:extLst>
          </p:cNvPr>
          <p:cNvSpPr/>
          <p:nvPr/>
        </p:nvSpPr>
        <p:spPr>
          <a:xfrm>
            <a:off x="3504070" y="6134441"/>
            <a:ext cx="675768" cy="49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D48BA30-CC19-4989-A52A-1BC679D9DEA6}"/>
              </a:ext>
            </a:extLst>
          </p:cNvPr>
          <p:cNvSpPr/>
          <p:nvPr/>
        </p:nvSpPr>
        <p:spPr>
          <a:xfrm>
            <a:off x="3417633" y="5831378"/>
            <a:ext cx="785552" cy="1026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844EDEE-A76F-4B88-8780-6669D896A43D}"/>
              </a:ext>
            </a:extLst>
          </p:cNvPr>
          <p:cNvSpPr/>
          <p:nvPr/>
        </p:nvSpPr>
        <p:spPr>
          <a:xfrm>
            <a:off x="5976261" y="6276523"/>
            <a:ext cx="3311436" cy="333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F4AD12D-6893-4CD0-9715-10AA1F9E1CA3}"/>
              </a:ext>
            </a:extLst>
          </p:cNvPr>
          <p:cNvSpPr/>
          <p:nvPr/>
        </p:nvSpPr>
        <p:spPr>
          <a:xfrm>
            <a:off x="5911453" y="6093230"/>
            <a:ext cx="3399904" cy="669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14037AD-ED7D-4459-A7A7-098263FA3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76254" y="1675766"/>
            <a:ext cx="2910557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 rtl="0">
              <a:lnSpc>
                <a:spcPct val="100000"/>
              </a:lnSpc>
              <a:spcBef>
                <a:spcPts val="100"/>
              </a:spcBef>
            </a:pPr>
            <a:r>
              <a:rPr sz="3600" b="1" spc="-215" dirty="0">
                <a:solidFill>
                  <a:srgbClr val="C00000"/>
                </a:solidFill>
              </a:rPr>
              <a:t>The </a:t>
            </a:r>
            <a:r>
              <a:rPr sz="3600" b="1" spc="-120" dirty="0">
                <a:solidFill>
                  <a:srgbClr val="C00000"/>
                </a:solidFill>
              </a:rPr>
              <a:t>World’s </a:t>
            </a:r>
            <a:r>
              <a:rPr sz="3600" b="1" spc="-145" dirty="0">
                <a:solidFill>
                  <a:srgbClr val="C00000"/>
                </a:solidFill>
              </a:rPr>
              <a:t>Greatest </a:t>
            </a:r>
            <a:r>
              <a:rPr sz="3600" b="1" spc="-150" dirty="0">
                <a:solidFill>
                  <a:srgbClr val="C00000"/>
                </a:solidFill>
              </a:rPr>
              <a:t>Beverage</a:t>
            </a:r>
            <a:r>
              <a:rPr sz="3600" b="1" spc="-345" dirty="0">
                <a:solidFill>
                  <a:srgbClr val="C00000"/>
                </a:solidFill>
              </a:rPr>
              <a:t> </a:t>
            </a:r>
            <a:r>
              <a:rPr sz="3600" b="1" spc="-125" dirty="0">
                <a:solidFill>
                  <a:srgbClr val="C00000"/>
                </a:solidFill>
              </a:rPr>
              <a:t>Brands</a:t>
            </a:r>
            <a:endParaRPr sz="3600" b="1" dirty="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7424CE3F-150A-4649-A3F4-9166B88C4739}"/>
              </a:ext>
            </a:extLst>
          </p:cNvPr>
          <p:cNvSpPr txBox="1">
            <a:spLocks/>
          </p:cNvSpPr>
          <p:nvPr/>
        </p:nvSpPr>
        <p:spPr>
          <a:xfrm>
            <a:off x="838200" y="110422"/>
            <a:ext cx="10515600" cy="819615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4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Focus on needs of our consumers</a:t>
            </a:r>
          </a:p>
        </p:txBody>
      </p:sp>
    </p:spTree>
    <p:extLst>
      <p:ext uri="{BB962C8B-B14F-4D97-AF65-F5344CB8AC3E}">
        <p14:creationId xmlns:p14="http://schemas.microsoft.com/office/powerpoint/2010/main" val="3314250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F06D495-E37F-4741-B10B-24D5EB367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05" t="12387"/>
          <a:stretch/>
        </p:blipFill>
        <p:spPr>
          <a:xfrm>
            <a:off x="319489" y="1399142"/>
            <a:ext cx="8847035" cy="5458858"/>
          </a:xfrm>
          <a:prstGeom prst="rect">
            <a:avLst/>
          </a:prstGeom>
        </p:spPr>
      </p:pic>
      <p:pic>
        <p:nvPicPr>
          <p:cNvPr id="1026" name="Picture 2" descr="×ª××¦××ª ×ª××× × ×¢×××¨ âªcoca cola logoâ¬â">
            <a:extLst>
              <a:ext uri="{FF2B5EF4-FFF2-40B4-BE49-F238E27FC236}">
                <a16:creationId xmlns:a16="http://schemas.microsoft.com/office/drawing/2014/main" id="{7256665D-D97E-420D-9140-15E05423F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432" y="0"/>
            <a:ext cx="3597568" cy="20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4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A3D21F-750C-408E-A7CA-B0FA02FA98A0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4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Focus on needs of our consumers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27B00A-8AD7-49C4-A175-B60392AB4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154"/>
            <a:ext cx="10432055" cy="3315196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Focus on needs of our consumers, customers and franchise partners </a:t>
            </a:r>
          </a:p>
          <a:p>
            <a:pPr algn="l" rtl="0"/>
            <a:r>
              <a:rPr lang="en-US" dirty="0"/>
              <a:t>Get out into the market and listen, observe and learn</a:t>
            </a:r>
          </a:p>
          <a:p>
            <a:pPr algn="l" rtl="0"/>
            <a:r>
              <a:rPr lang="en-US" dirty="0"/>
              <a:t>Possess a world view</a:t>
            </a:r>
          </a:p>
          <a:p>
            <a:pPr algn="l" rtl="0"/>
            <a:r>
              <a:rPr lang="en-US" dirty="0"/>
              <a:t>Focus on execution in the marketplace every day</a:t>
            </a:r>
          </a:p>
          <a:p>
            <a:pPr algn="l" rtl="0"/>
            <a:r>
              <a:rPr lang="en-US" dirty="0"/>
              <a:t>Be insatiably curious</a:t>
            </a:r>
          </a:p>
        </p:txBody>
      </p:sp>
    </p:spTree>
    <p:extLst>
      <p:ext uri="{BB962C8B-B14F-4D97-AF65-F5344CB8AC3E}">
        <p14:creationId xmlns:p14="http://schemas.microsoft.com/office/powerpoint/2010/main" val="530315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605806C0-7B82-4025-883A-33B7A1E6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182624"/>
            <a:ext cx="4049484" cy="2267711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CACC598A-7E8D-486F-9591-6118B1340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12" y="1193291"/>
            <a:ext cx="4031872" cy="2267711"/>
          </a:xfrm>
          <a:prstGeom prst="rect">
            <a:avLst/>
          </a:prstGeom>
        </p:spPr>
      </p:pic>
      <p:pic>
        <p:nvPicPr>
          <p:cNvPr id="1034" name="Picture 10" descr="×ª××¦××ª ×ª××× × ×¢×××¨ âªyoutubeâ¬â">
            <a:extLst>
              <a:ext uri="{FF2B5EF4-FFF2-40B4-BE49-F238E27FC236}">
                <a16:creationId xmlns:a16="http://schemas.microsoft.com/office/drawing/2014/main" id="{F6996440-5D5D-4586-939B-9C6EB2977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t="21955" r="2222" b="23689"/>
          <a:stretch/>
        </p:blipFill>
        <p:spPr bwMode="auto">
          <a:xfrm>
            <a:off x="0" y="3791711"/>
            <a:ext cx="4049616" cy="226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×ª××¦××ª ×ª××× × ×¢×××¨ âªtwitterâ¬â">
            <a:extLst>
              <a:ext uri="{FF2B5EF4-FFF2-40B4-BE49-F238E27FC236}">
                <a16:creationId xmlns:a16="http://schemas.microsoft.com/office/drawing/2014/main" id="{9C1EB9AA-D6B9-4BF4-B0FE-7609B9F3E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060" y="3621023"/>
            <a:ext cx="2663188" cy="266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×ª××¦××ª ×ª××× × ×¢×××¨ âªmobile cellular computer tabletâ¬â">
            <a:extLst>
              <a:ext uri="{FF2B5EF4-FFF2-40B4-BE49-F238E27FC236}">
                <a16:creationId xmlns:a16="http://schemas.microsoft.com/office/drawing/2014/main" id="{1E57789B-ECAE-4F79-9246-030F0F33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14" y="4089556"/>
            <a:ext cx="5290566" cy="276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כותרת 1">
            <a:extLst>
              <a:ext uri="{FF2B5EF4-FFF2-40B4-BE49-F238E27FC236}">
                <a16:creationId xmlns:a16="http://schemas.microsoft.com/office/drawing/2014/main" id="{3CEE6ACF-DAC6-4378-8160-0A2172EE7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381"/>
            <a:ext cx="10515600" cy="956899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4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Focus on needs of our consumers</a:t>
            </a:r>
          </a:p>
        </p:txBody>
      </p:sp>
    </p:spTree>
    <p:extLst>
      <p:ext uri="{BB962C8B-B14F-4D97-AF65-F5344CB8AC3E}">
        <p14:creationId xmlns:p14="http://schemas.microsoft.com/office/powerpoint/2010/main" val="109728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×ª××¦××ª ×ª××× × ×¢×××¨ âªcoca cola KPIâ¬â">
            <a:extLst>
              <a:ext uri="{FF2B5EF4-FFF2-40B4-BE49-F238E27FC236}">
                <a16:creationId xmlns:a16="http://schemas.microsoft.com/office/drawing/2014/main" id="{48F8B9FB-CEA1-404E-8F20-A45CF0B10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905" b="11222"/>
          <a:stretch/>
        </p:blipFill>
        <p:spPr bwMode="auto">
          <a:xfrm>
            <a:off x="1228834" y="933973"/>
            <a:ext cx="9318172" cy="578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BF594245-22BE-4CD7-A192-3E5341E25F13}"/>
              </a:ext>
            </a:extLst>
          </p:cNvPr>
          <p:cNvSpPr txBox="1">
            <a:spLocks/>
          </p:cNvSpPr>
          <p:nvPr/>
        </p:nvSpPr>
        <p:spPr>
          <a:xfrm>
            <a:off x="1056700" y="140002"/>
            <a:ext cx="10555077" cy="793971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4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Focus on needs of our consumers</a:t>
            </a:r>
          </a:p>
        </p:txBody>
      </p:sp>
    </p:spTree>
    <p:extLst>
      <p:ext uri="{BB962C8B-B14F-4D97-AF65-F5344CB8AC3E}">
        <p14:creationId xmlns:p14="http://schemas.microsoft.com/office/powerpoint/2010/main" val="256558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×ª××¦××ª ×ª××× × ×¢×××¨ âªlike comment uploadâ¬â">
            <a:extLst>
              <a:ext uri="{FF2B5EF4-FFF2-40B4-BE49-F238E27FC236}">
                <a16:creationId xmlns:a16="http://schemas.microsoft.com/office/drawing/2014/main" id="{A25ACAD6-E608-415B-A475-BCAF4852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76" y="878400"/>
            <a:ext cx="4828794" cy="340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82611FA-F603-4891-BF8F-D5425BB1D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179" y="3726230"/>
            <a:ext cx="6408145" cy="2570499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C737BBF2-57B0-4AC7-951F-408EE6D93705}"/>
              </a:ext>
            </a:extLst>
          </p:cNvPr>
          <p:cNvSpPr txBox="1">
            <a:spLocks/>
          </p:cNvSpPr>
          <p:nvPr/>
        </p:nvSpPr>
        <p:spPr>
          <a:xfrm>
            <a:off x="1056700" y="140002"/>
            <a:ext cx="10555077" cy="983718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4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Focus on needs of our consumers</a:t>
            </a:r>
          </a:p>
        </p:txBody>
      </p:sp>
      <p:sp>
        <p:nvSpPr>
          <p:cNvPr id="5" name="חץ: מעוקל למטה 4">
            <a:extLst>
              <a:ext uri="{FF2B5EF4-FFF2-40B4-BE49-F238E27FC236}">
                <a16:creationId xmlns:a16="http://schemas.microsoft.com/office/drawing/2014/main" id="{03533BE6-D873-42F2-ABCB-2C184FEE9E60}"/>
              </a:ext>
            </a:extLst>
          </p:cNvPr>
          <p:cNvSpPr/>
          <p:nvPr/>
        </p:nvSpPr>
        <p:spPr>
          <a:xfrm rot="2967292">
            <a:off x="5542371" y="1937358"/>
            <a:ext cx="4300248" cy="1808746"/>
          </a:xfrm>
          <a:prstGeom prst="curvedDownArrow">
            <a:avLst>
              <a:gd name="adj1" fmla="val 15509"/>
              <a:gd name="adj2" fmla="val 5180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07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665EBE14-337C-4C27-A558-14C3245D4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01"/>
          <a:stretch/>
        </p:blipFill>
        <p:spPr>
          <a:xfrm>
            <a:off x="4912247" y="2724478"/>
            <a:ext cx="3114675" cy="392068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8E58D4D-1939-4D24-BEA2-383B02490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3" y="1845207"/>
            <a:ext cx="4054629" cy="232867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F2823DB-3FD2-4F49-8C1B-84B079896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68" y="1602330"/>
            <a:ext cx="2843783" cy="2434185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24275729-56B9-4103-9F1A-395F3B6FE044}"/>
              </a:ext>
            </a:extLst>
          </p:cNvPr>
          <p:cNvSpPr txBox="1">
            <a:spLocks/>
          </p:cNvSpPr>
          <p:nvPr/>
        </p:nvSpPr>
        <p:spPr>
          <a:xfrm>
            <a:off x="1056700" y="140002"/>
            <a:ext cx="10555077" cy="983718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4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Get out into the market and listen, observe and learn</a:t>
            </a:r>
          </a:p>
        </p:txBody>
      </p:sp>
    </p:spTree>
    <p:extLst>
      <p:ext uri="{BB962C8B-B14F-4D97-AF65-F5344CB8AC3E}">
        <p14:creationId xmlns:p14="http://schemas.microsoft.com/office/powerpoint/2010/main" val="186724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C7893815-9499-4AA0-8F27-0287799D742F}"/>
              </a:ext>
            </a:extLst>
          </p:cNvPr>
          <p:cNvSpPr txBox="1">
            <a:spLocks/>
          </p:cNvSpPr>
          <p:nvPr/>
        </p:nvSpPr>
        <p:spPr>
          <a:xfrm>
            <a:off x="6356733" y="1399142"/>
            <a:ext cx="5673686" cy="4990641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2300" indent="-622300" algn="r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he-IL" sz="3200" dirty="0"/>
              <a:t>איסוף מידע, פרסום, שליחת תכנים שיווקיים, ביצוע מיתוג.</a:t>
            </a:r>
          </a:p>
          <a:p>
            <a:pPr marL="622300" indent="-6223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he-IL" sz="3200" dirty="0"/>
          </a:p>
          <a:p>
            <a:pPr marL="622300" indent="-6223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he-IL" sz="3200" dirty="0"/>
          </a:p>
          <a:p>
            <a:pPr marL="622300" indent="-6223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he-IL" sz="3200" dirty="0"/>
              <a:t>זיהוי התגובות החיוביות והשליליות </a:t>
            </a:r>
          </a:p>
          <a:p>
            <a:pPr marL="622300" indent="-6223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he-IL" sz="3200" dirty="0"/>
              <a:t>זיהוי צרכים, מגמות, רעיונות חדשים ליצירת הזדמנויות חדשות</a:t>
            </a:r>
            <a:endParaRPr lang="en-US" sz="3200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DF9B7A07-ECB0-4897-97F7-DB0C455A0FDF}"/>
              </a:ext>
            </a:extLst>
          </p:cNvPr>
          <p:cNvSpPr txBox="1">
            <a:spLocks/>
          </p:cNvSpPr>
          <p:nvPr/>
        </p:nvSpPr>
        <p:spPr>
          <a:xfrm>
            <a:off x="1056700" y="140002"/>
            <a:ext cx="10555077" cy="983718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 lnSpcReduction="1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4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Get out into the market and listen, observe and learn</a:t>
            </a:r>
          </a:p>
        </p:txBody>
      </p:sp>
      <p:pic>
        <p:nvPicPr>
          <p:cNvPr id="13314" name="Picture 2" descr="×ª××× × ×§×©××¨×">
            <a:extLst>
              <a:ext uri="{FF2B5EF4-FFF2-40B4-BE49-F238E27FC236}">
                <a16:creationId xmlns:a16="http://schemas.microsoft.com/office/drawing/2014/main" id="{501A7DBF-1B0B-465C-9540-B318161E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3" y="1123720"/>
            <a:ext cx="6356733" cy="576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A158FDD4-2B73-4290-976D-C5F5BFDAACD6}"/>
              </a:ext>
            </a:extLst>
          </p:cNvPr>
          <p:cNvSpPr/>
          <p:nvPr/>
        </p:nvSpPr>
        <p:spPr>
          <a:xfrm>
            <a:off x="6393456" y="2833986"/>
            <a:ext cx="5497878" cy="1190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181818"/>
                </a:solidFill>
                <a:latin typeface="Roboto"/>
              </a:rPr>
              <a:t>Social media amplification is the concept of taking a positive action such as a purchase or positive review and then sharing it far and wide across our networks</a:t>
            </a:r>
            <a:endParaRPr lang="en-US" b="0" i="0" dirty="0">
              <a:solidFill>
                <a:srgbClr val="181818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99351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A3D21F-750C-408E-A7CA-B0FA02FA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11" y="85345"/>
            <a:ext cx="11648189" cy="1149689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4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Focus on needs of our customers and franchise partners </a:t>
            </a:r>
          </a:p>
        </p:txBody>
      </p:sp>
      <p:pic>
        <p:nvPicPr>
          <p:cNvPr id="9218" name="Picture 2" descr="×ª××¦××ª ×ª××× × ×¢×××¨ âªscmâ¬â">
            <a:extLst>
              <a:ext uri="{FF2B5EF4-FFF2-40B4-BE49-F238E27FC236}">
                <a16:creationId xmlns:a16="http://schemas.microsoft.com/office/drawing/2014/main" id="{10668653-54CD-45DC-BFE3-5A44DA27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1" y="2076341"/>
            <a:ext cx="5342854" cy="37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871BBFAF-56CA-417B-B74F-598D740F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614" y="2076340"/>
            <a:ext cx="5012716" cy="3740257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B6C369A3-A223-4888-B93F-8BFDDD8C8E5A}"/>
              </a:ext>
            </a:extLst>
          </p:cNvPr>
          <p:cNvSpPr/>
          <p:nvPr/>
        </p:nvSpPr>
        <p:spPr>
          <a:xfrm>
            <a:off x="2588821" y="1235034"/>
            <a:ext cx="8205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b="1" spc="25" dirty="0">
                <a:solidFill>
                  <a:srgbClr val="252525"/>
                </a:solidFill>
                <a:latin typeface="Arial"/>
                <a:cs typeface="Arial"/>
              </a:rPr>
              <a:t>“Making  </a:t>
            </a:r>
            <a:r>
              <a:rPr lang="en-US" b="1" spc="-50" dirty="0">
                <a:solidFill>
                  <a:srgbClr val="252525"/>
                </a:solidFill>
                <a:latin typeface="Arial"/>
                <a:cs typeface="Arial"/>
              </a:rPr>
              <a:t>sure </a:t>
            </a:r>
            <a:r>
              <a:rPr lang="en-US" b="1" spc="40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lang="en-US" b="1" spc="-45" dirty="0">
                <a:solidFill>
                  <a:srgbClr val="252525"/>
                </a:solidFill>
                <a:latin typeface="Arial"/>
                <a:cs typeface="Arial"/>
              </a:rPr>
              <a:t>every </a:t>
            </a:r>
            <a:r>
              <a:rPr lang="en-US" b="1" dirty="0">
                <a:solidFill>
                  <a:srgbClr val="252525"/>
                </a:solidFill>
                <a:latin typeface="Arial"/>
                <a:cs typeface="Arial"/>
              </a:rPr>
              <a:t>one </a:t>
            </a:r>
            <a:r>
              <a:rPr lang="en-US" b="1" spc="65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lang="en-US" b="1" spc="-5" dirty="0">
                <a:solidFill>
                  <a:srgbClr val="252525"/>
                </a:solidFill>
                <a:latin typeface="Arial"/>
                <a:cs typeface="Arial"/>
              </a:rPr>
              <a:t>its </a:t>
            </a:r>
            <a:r>
              <a:rPr lang="en-US" b="1" spc="20" dirty="0">
                <a:solidFill>
                  <a:srgbClr val="252525"/>
                </a:solidFill>
                <a:latin typeface="Arial"/>
                <a:cs typeface="Arial"/>
              </a:rPr>
              <a:t>thirsty </a:t>
            </a:r>
            <a:r>
              <a:rPr lang="en-US" b="1" spc="-15" dirty="0">
                <a:solidFill>
                  <a:srgbClr val="252525"/>
                </a:solidFill>
                <a:latin typeface="Arial"/>
                <a:cs typeface="Arial"/>
              </a:rPr>
              <a:t>clients  (</a:t>
            </a:r>
            <a:r>
              <a:rPr lang="en-US" spc="-75" dirty="0">
                <a:solidFill>
                  <a:srgbClr val="252525"/>
                </a:solidFill>
                <a:latin typeface="Arial"/>
                <a:cs typeface="Arial"/>
              </a:rPr>
              <a:t>1.8 </a:t>
            </a:r>
            <a:r>
              <a:rPr lang="en-US" spc="40" dirty="0">
                <a:solidFill>
                  <a:srgbClr val="252525"/>
                </a:solidFill>
                <a:latin typeface="Arial"/>
                <a:cs typeface="Arial"/>
              </a:rPr>
              <a:t>billion </a:t>
            </a:r>
            <a:r>
              <a:rPr lang="en-US" spc="-40" dirty="0">
                <a:solidFill>
                  <a:srgbClr val="252525"/>
                </a:solidFill>
                <a:latin typeface="Arial"/>
                <a:cs typeface="Arial"/>
              </a:rPr>
              <a:t>servings ) </a:t>
            </a:r>
            <a:r>
              <a:rPr lang="en-US" b="1" spc="-10" dirty="0">
                <a:solidFill>
                  <a:srgbClr val="252525"/>
                </a:solidFill>
                <a:latin typeface="Arial"/>
                <a:cs typeface="Arial"/>
              </a:rPr>
              <a:t>gets </a:t>
            </a:r>
            <a:r>
              <a:rPr lang="en-US" b="1" spc="2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b="1" spc="60" dirty="0">
                <a:solidFill>
                  <a:srgbClr val="252525"/>
                </a:solidFill>
                <a:latin typeface="Arial"/>
                <a:cs typeface="Arial"/>
              </a:rPr>
              <a:t>right </a:t>
            </a:r>
            <a:r>
              <a:rPr lang="en-US" b="1" spc="20" dirty="0">
                <a:solidFill>
                  <a:srgbClr val="252525"/>
                </a:solidFill>
                <a:latin typeface="Arial"/>
                <a:cs typeface="Arial"/>
              </a:rPr>
              <a:t>product,</a:t>
            </a:r>
            <a:r>
              <a:rPr lang="en-US" b="1" spc="-1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b="1" spc="10" dirty="0">
                <a:solidFill>
                  <a:srgbClr val="252525"/>
                </a:solidFill>
                <a:latin typeface="Arial"/>
                <a:cs typeface="Arial"/>
              </a:rPr>
              <a:t>at  </a:t>
            </a:r>
            <a:r>
              <a:rPr lang="en-US" b="1" spc="2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b="1" spc="55" dirty="0">
                <a:solidFill>
                  <a:srgbClr val="252525"/>
                </a:solidFill>
                <a:latin typeface="Arial"/>
                <a:cs typeface="Arial"/>
              </a:rPr>
              <a:t>right </a:t>
            </a:r>
            <a:r>
              <a:rPr lang="en-US" b="1" spc="35" dirty="0">
                <a:solidFill>
                  <a:srgbClr val="252525"/>
                </a:solidFill>
                <a:latin typeface="Arial"/>
                <a:cs typeface="Arial"/>
              </a:rPr>
              <a:t>time </a:t>
            </a:r>
            <a:r>
              <a:rPr lang="en-US" b="1" spc="-10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lang="en-US" b="1" spc="25" dirty="0">
                <a:solidFill>
                  <a:srgbClr val="252525"/>
                </a:solidFill>
                <a:latin typeface="Arial"/>
                <a:cs typeface="Arial"/>
              </a:rPr>
              <a:t>in the </a:t>
            </a:r>
            <a:r>
              <a:rPr lang="en-US" b="1" spc="55" dirty="0">
                <a:solidFill>
                  <a:srgbClr val="252525"/>
                </a:solidFill>
                <a:latin typeface="Arial"/>
                <a:cs typeface="Arial"/>
              </a:rPr>
              <a:t>right  </a:t>
            </a:r>
            <a:r>
              <a:rPr lang="en-US" b="1" spc="-5" dirty="0">
                <a:solidFill>
                  <a:srgbClr val="252525"/>
                </a:solidFill>
                <a:latin typeface="Arial"/>
                <a:cs typeface="Arial"/>
              </a:rPr>
              <a:t>price </a:t>
            </a:r>
            <a:r>
              <a:rPr lang="en-US" b="1" spc="-15" dirty="0">
                <a:solidFill>
                  <a:srgbClr val="252525"/>
                </a:solidFill>
                <a:latin typeface="Arial"/>
                <a:cs typeface="Arial"/>
              </a:rPr>
              <a:t>range”</a:t>
            </a:r>
            <a:endParaRPr lang="he-IL" b="1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0C0E3CEA-BC8F-47BA-9612-A1704933E14E}"/>
              </a:ext>
            </a:extLst>
          </p:cNvPr>
          <p:cNvSpPr/>
          <p:nvPr/>
        </p:nvSpPr>
        <p:spPr>
          <a:xfrm>
            <a:off x="1012700" y="5867430"/>
            <a:ext cx="10922000" cy="790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marR="10795" indent="-285750" algn="l" rtl="0">
              <a:lnSpc>
                <a:spcPts val="2920"/>
              </a:lnSpc>
              <a:spcBef>
                <a:spcPts val="465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b="1" spc="30" dirty="0">
                <a:solidFill>
                  <a:srgbClr val="252525"/>
                </a:solidFill>
                <a:latin typeface="Arial"/>
                <a:cs typeface="Arial"/>
              </a:rPr>
              <a:t>Integrating </a:t>
            </a:r>
            <a:r>
              <a:rPr lang="en-US" b="1" spc="-130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lang="en-US" b="1" spc="50" dirty="0">
                <a:solidFill>
                  <a:srgbClr val="252525"/>
                </a:solidFill>
                <a:latin typeface="Arial"/>
                <a:cs typeface="Arial"/>
              </a:rPr>
              <a:t>full </a:t>
            </a:r>
            <a:r>
              <a:rPr lang="en-US" b="1" spc="-50" dirty="0">
                <a:solidFill>
                  <a:srgbClr val="252525"/>
                </a:solidFill>
                <a:latin typeface="Arial"/>
                <a:cs typeface="Arial"/>
              </a:rPr>
              <a:t>database  </a:t>
            </a:r>
            <a:r>
              <a:rPr lang="en-US" b="1" spc="-55" dirty="0">
                <a:solidFill>
                  <a:srgbClr val="252525"/>
                </a:solidFill>
                <a:latin typeface="Arial"/>
                <a:cs typeface="Arial"/>
              </a:rPr>
              <a:t>system </a:t>
            </a:r>
            <a:r>
              <a:rPr lang="en-US" b="1" spc="70" dirty="0">
                <a:solidFill>
                  <a:srgbClr val="252525"/>
                </a:solidFill>
                <a:latin typeface="Arial"/>
                <a:cs typeface="Arial"/>
              </a:rPr>
              <a:t>for </a:t>
            </a:r>
            <a:r>
              <a:rPr lang="en-US" b="1" spc="-120" dirty="0">
                <a:solidFill>
                  <a:srgbClr val="252525"/>
                </a:solidFill>
                <a:latin typeface="Arial"/>
                <a:cs typeface="Arial"/>
              </a:rPr>
              <a:t>sales </a:t>
            </a:r>
            <a:r>
              <a:rPr lang="en-US" b="1" spc="-50" dirty="0">
                <a:solidFill>
                  <a:srgbClr val="252525"/>
                </a:solidFill>
                <a:latin typeface="Arial"/>
                <a:cs typeface="Arial"/>
              </a:rPr>
              <a:t>channel and </a:t>
            </a:r>
            <a:r>
              <a:rPr lang="en-US" b="1" spc="35" dirty="0">
                <a:solidFill>
                  <a:srgbClr val="252525"/>
                </a:solidFill>
                <a:latin typeface="Arial"/>
                <a:cs typeface="Arial"/>
              </a:rPr>
              <a:t>distributers.</a:t>
            </a:r>
            <a:endParaRPr lang="en-US" b="1" dirty="0">
              <a:latin typeface="Arial"/>
              <a:cs typeface="Arial"/>
            </a:endParaRPr>
          </a:p>
          <a:p>
            <a:pPr marL="298450" marR="340995" indent="-285750" algn="l" rtl="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b="1" spc="25" dirty="0">
                <a:solidFill>
                  <a:srgbClr val="252525"/>
                </a:solidFill>
                <a:latin typeface="Arial"/>
                <a:cs typeface="Arial"/>
              </a:rPr>
              <a:t>Utilizing </a:t>
            </a:r>
            <a:r>
              <a:rPr lang="en-US" b="1" spc="-130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lang="en-US" b="1" spc="-120" dirty="0">
                <a:solidFill>
                  <a:srgbClr val="252525"/>
                </a:solidFill>
                <a:latin typeface="Arial"/>
                <a:cs typeface="Arial"/>
              </a:rPr>
              <a:t>sales </a:t>
            </a:r>
            <a:r>
              <a:rPr lang="en-US" b="1" spc="35" dirty="0">
                <a:solidFill>
                  <a:srgbClr val="252525"/>
                </a:solidFill>
                <a:latin typeface="Arial"/>
                <a:cs typeface="Arial"/>
              </a:rPr>
              <a:t>driven </a:t>
            </a:r>
            <a:r>
              <a:rPr lang="en-US" b="1" spc="30" dirty="0">
                <a:solidFill>
                  <a:srgbClr val="252525"/>
                </a:solidFill>
                <a:latin typeface="Arial"/>
                <a:cs typeface="Arial"/>
              </a:rPr>
              <a:t>forecast incorporate </a:t>
            </a:r>
            <a:r>
              <a:rPr lang="en-US" b="1" spc="60" dirty="0">
                <a:solidFill>
                  <a:srgbClr val="252525"/>
                </a:solidFill>
                <a:latin typeface="Arial"/>
                <a:cs typeface="Arial"/>
              </a:rPr>
              <a:t>with </a:t>
            </a:r>
            <a:r>
              <a:rPr lang="en-US" b="1" spc="20" dirty="0">
                <a:solidFill>
                  <a:srgbClr val="252525"/>
                </a:solidFill>
                <a:latin typeface="Arial"/>
                <a:cs typeface="Arial"/>
              </a:rPr>
              <a:t>marketing</a:t>
            </a:r>
            <a:r>
              <a:rPr lang="en-US" b="1" spc="-2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b="1" spc="-65" dirty="0">
                <a:solidFill>
                  <a:srgbClr val="252525"/>
                </a:solidFill>
                <a:latin typeface="Arial"/>
                <a:cs typeface="Arial"/>
              </a:rPr>
              <a:t>research  </a:t>
            </a:r>
            <a:r>
              <a:rPr lang="en-US" b="1" spc="-10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lang="en-US" b="1" spc="-70" dirty="0">
                <a:solidFill>
                  <a:srgbClr val="252525"/>
                </a:solidFill>
                <a:latin typeface="Arial"/>
                <a:cs typeface="Arial"/>
              </a:rPr>
              <a:t>business</a:t>
            </a:r>
            <a:r>
              <a:rPr lang="en-US" b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b="1" spc="-75" dirty="0">
                <a:solidFill>
                  <a:srgbClr val="252525"/>
                </a:solidFill>
                <a:latin typeface="Arial"/>
                <a:cs typeface="Arial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536309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×ª××¦××ª ×ª××× × ×¢×××¨ âªcoca cola vision missionâ¬â">
            <a:extLst>
              <a:ext uri="{FF2B5EF4-FFF2-40B4-BE49-F238E27FC236}">
                <a16:creationId xmlns:a16="http://schemas.microsoft.com/office/drawing/2014/main" id="{3DFCAB0F-019A-4C98-980C-2BB2E70A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810" y="1938912"/>
            <a:ext cx="726757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3B232EE2-A6E9-4E45-BB81-09B0448F72FA}"/>
              </a:ext>
            </a:extLst>
          </p:cNvPr>
          <p:cNvSpPr txBox="1">
            <a:spLocks/>
          </p:cNvSpPr>
          <p:nvPr/>
        </p:nvSpPr>
        <p:spPr>
          <a:xfrm>
            <a:off x="2745811" y="132202"/>
            <a:ext cx="7267575" cy="990600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 kern="1200" cap="all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9pPr>
            <a:extLst/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all" spc="0" normalizeH="0" baseline="0" noProof="0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Trebuchet MS"/>
                <a:ea typeface="+mj-ea"/>
                <a:cs typeface="Arial" charset="0"/>
              </a:rPr>
              <a:t>Coca cola’s vision and mission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43154426-E6E8-4B98-8D33-244F0BFF3515}"/>
              </a:ext>
            </a:extLst>
          </p:cNvPr>
          <p:cNvSpPr/>
          <p:nvPr/>
        </p:nvSpPr>
        <p:spPr>
          <a:xfrm>
            <a:off x="2379112" y="1346191"/>
            <a:ext cx="743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https://www.coca-colacompany.com/our-company/mission-vision-values</a:t>
            </a:r>
          </a:p>
        </p:txBody>
      </p:sp>
      <p:sp>
        <p:nvSpPr>
          <p:cNvPr id="6" name="לחצן פעולה: קבל מידע 5">
            <a:hlinkClick r:id="rId3" highlightClick="1"/>
            <a:extLst>
              <a:ext uri="{FF2B5EF4-FFF2-40B4-BE49-F238E27FC236}">
                <a16:creationId xmlns:a16="http://schemas.microsoft.com/office/drawing/2014/main" id="{3FE2295B-806A-4B67-8744-54B23EA4CD0C}"/>
              </a:ext>
            </a:extLst>
          </p:cNvPr>
          <p:cNvSpPr/>
          <p:nvPr/>
        </p:nvSpPr>
        <p:spPr>
          <a:xfrm>
            <a:off x="9812888" y="1346191"/>
            <a:ext cx="410765" cy="369332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62667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×ª××¦××ª ×ª××× × ×¢×××¨ âª&quot;COCA-COLA&quot; SAP ERPâ¬â">
            <a:extLst>
              <a:ext uri="{FF2B5EF4-FFF2-40B4-BE49-F238E27FC236}">
                <a16:creationId xmlns:a16="http://schemas.microsoft.com/office/drawing/2014/main" id="{0A5618A3-6CC3-4C03-B5E3-A360759BD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023" y="1712984"/>
            <a:ext cx="3795028" cy="145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7A7ABF81-6F7F-4906-A0E0-075A8AF91503}"/>
              </a:ext>
            </a:extLst>
          </p:cNvPr>
          <p:cNvSpPr txBox="1"/>
          <p:nvPr/>
        </p:nvSpPr>
        <p:spPr>
          <a:xfrm>
            <a:off x="286510" y="1235035"/>
            <a:ext cx="10394189" cy="509504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200" b="1" spc="-130" dirty="0">
                <a:solidFill>
                  <a:srgbClr val="252525"/>
                </a:solidFill>
                <a:latin typeface="Arial"/>
                <a:cs typeface="Arial"/>
              </a:rPr>
              <a:t>SAP </a:t>
            </a:r>
            <a:r>
              <a:rPr sz="2200" b="1" spc="-15" dirty="0">
                <a:solidFill>
                  <a:srgbClr val="252525"/>
                </a:solidFill>
                <a:latin typeface="Arial"/>
                <a:cs typeface="Arial"/>
              </a:rPr>
              <a:t>enabled </a:t>
            </a:r>
            <a:r>
              <a:rPr sz="2200" b="1" spc="5" dirty="0">
                <a:solidFill>
                  <a:srgbClr val="252525"/>
                </a:solidFill>
                <a:latin typeface="Arial"/>
                <a:cs typeface="Arial"/>
              </a:rPr>
              <a:t>web </a:t>
            </a:r>
            <a:r>
              <a:rPr sz="2200" b="1" spc="-65" dirty="0">
                <a:solidFill>
                  <a:srgbClr val="252525"/>
                </a:solidFill>
                <a:latin typeface="Arial"/>
                <a:cs typeface="Arial"/>
              </a:rPr>
              <a:t>based</a:t>
            </a:r>
            <a:r>
              <a:rPr sz="2200" b="1" spc="1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252525"/>
                </a:solidFill>
                <a:latin typeface="Arial"/>
                <a:cs typeface="Arial"/>
              </a:rPr>
              <a:t>platform:</a:t>
            </a:r>
            <a:endParaRPr sz="2200" dirty="0">
              <a:latin typeface="Arial"/>
              <a:cs typeface="Arial"/>
            </a:endParaRPr>
          </a:p>
          <a:p>
            <a:pPr marL="81280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200" spc="25" dirty="0">
                <a:solidFill>
                  <a:srgbClr val="252525"/>
                </a:solidFill>
                <a:latin typeface="Arial"/>
                <a:cs typeface="Arial"/>
              </a:rPr>
              <a:t>Automated the </a:t>
            </a:r>
            <a:r>
              <a:rPr sz="2200" spc="15" dirty="0">
                <a:solidFill>
                  <a:srgbClr val="252525"/>
                </a:solidFill>
                <a:latin typeface="Arial"/>
                <a:cs typeface="Arial"/>
              </a:rPr>
              <a:t>indirect procurement</a:t>
            </a:r>
            <a:r>
              <a:rPr sz="2200" spc="-60" dirty="0">
                <a:solidFill>
                  <a:srgbClr val="252525"/>
                </a:solidFill>
                <a:latin typeface="Arial"/>
                <a:cs typeface="Arial"/>
              </a:rPr>
              <a:t> process.</a:t>
            </a:r>
            <a:endParaRPr sz="2200" dirty="0">
              <a:latin typeface="Arial"/>
              <a:cs typeface="Arial"/>
            </a:endParaRPr>
          </a:p>
          <a:p>
            <a:pPr marL="812800" marR="102235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200" spc="-20" dirty="0">
                <a:solidFill>
                  <a:srgbClr val="252525"/>
                </a:solidFill>
                <a:latin typeface="Arial"/>
                <a:cs typeface="Arial"/>
              </a:rPr>
              <a:t>Transformed </a:t>
            </a:r>
            <a:r>
              <a:rPr sz="2200" spc="2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52525"/>
                </a:solidFill>
                <a:latin typeface="Arial"/>
                <a:cs typeface="Arial"/>
              </a:rPr>
              <a:t>earlier </a:t>
            </a:r>
            <a:r>
              <a:rPr sz="2200" spc="-5" dirty="0">
                <a:solidFill>
                  <a:srgbClr val="252525"/>
                </a:solidFill>
                <a:latin typeface="Arial"/>
                <a:cs typeface="Arial"/>
              </a:rPr>
              <a:t>paper </a:t>
            </a:r>
            <a:r>
              <a:rPr sz="2200" spc="-45" dirty="0">
                <a:solidFill>
                  <a:srgbClr val="252525"/>
                </a:solidFill>
                <a:latin typeface="Arial"/>
                <a:cs typeface="Arial"/>
              </a:rPr>
              <a:t>based </a:t>
            </a:r>
            <a:r>
              <a:rPr sz="2200" spc="15" dirty="0">
                <a:solidFill>
                  <a:srgbClr val="252525"/>
                </a:solidFill>
                <a:latin typeface="Arial"/>
                <a:cs typeface="Arial"/>
              </a:rPr>
              <a:t>procurement </a:t>
            </a:r>
            <a:r>
              <a:rPr sz="2200" spc="-50" dirty="0">
                <a:solidFill>
                  <a:srgbClr val="252525"/>
                </a:solidFill>
                <a:latin typeface="Arial"/>
                <a:cs typeface="Arial"/>
              </a:rPr>
              <a:t>process  </a:t>
            </a:r>
            <a:r>
              <a:rPr sz="2200" spc="-5" dirty="0">
                <a:solidFill>
                  <a:srgbClr val="252525"/>
                </a:solidFill>
                <a:latin typeface="Arial"/>
                <a:cs typeface="Arial"/>
              </a:rPr>
              <a:t>online.</a:t>
            </a:r>
            <a:endParaRPr sz="2200" dirty="0">
              <a:latin typeface="Arial"/>
              <a:cs typeface="Arial"/>
            </a:endParaRPr>
          </a:p>
          <a:p>
            <a:pPr marL="355600" marR="130810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  <a:tab pos="1024255" algn="l"/>
                <a:tab pos="1286510" algn="l"/>
              </a:tabLst>
            </a:pPr>
            <a:endParaRPr lang="en-US" sz="2200" spc="-50" dirty="0">
              <a:solidFill>
                <a:srgbClr val="252525"/>
              </a:solidFill>
              <a:latin typeface="Arial"/>
              <a:cs typeface="Arial"/>
            </a:endParaRPr>
          </a:p>
          <a:p>
            <a:pPr marL="355600" marR="130810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  <a:tab pos="1024255" algn="l"/>
                <a:tab pos="1286510" algn="l"/>
              </a:tabLst>
            </a:pPr>
            <a:r>
              <a:rPr sz="2200" spc="-50" dirty="0">
                <a:solidFill>
                  <a:srgbClr val="252525"/>
                </a:solidFill>
                <a:latin typeface="Arial"/>
                <a:cs typeface="Arial"/>
              </a:rPr>
              <a:t>First</a:t>
            </a:r>
            <a:r>
              <a:rPr lang="he-IL" sz="2200" spc="-50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2200" spc="145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lang="he-IL" sz="2200" spc="145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2200" spc="2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2200" spc="15" dirty="0">
                <a:solidFill>
                  <a:srgbClr val="252525"/>
                </a:solidFill>
                <a:latin typeface="Arial"/>
                <a:cs typeface="Arial"/>
              </a:rPr>
              <a:t>procurement </a:t>
            </a:r>
            <a:r>
              <a:rPr sz="2200" spc="-5" dirty="0">
                <a:solidFill>
                  <a:srgbClr val="252525"/>
                </a:solidFill>
                <a:latin typeface="Arial"/>
                <a:cs typeface="Arial"/>
              </a:rPr>
              <a:t>data </a:t>
            </a:r>
            <a:r>
              <a:rPr sz="2200" spc="-7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2200" spc="5" dirty="0">
                <a:solidFill>
                  <a:srgbClr val="252525"/>
                </a:solidFill>
                <a:latin typeface="Arial"/>
                <a:cs typeface="Arial"/>
              </a:rPr>
              <a:t>captured </a:t>
            </a:r>
            <a:r>
              <a:rPr sz="2200" spc="25" dirty="0">
                <a:solidFill>
                  <a:srgbClr val="252525"/>
                </a:solidFill>
                <a:latin typeface="Arial"/>
                <a:cs typeface="Arial"/>
              </a:rPr>
              <a:t>in </a:t>
            </a:r>
            <a:r>
              <a:rPr sz="2200" spc="-110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2200" spc="-15" dirty="0">
                <a:solidFill>
                  <a:srgbClr val="252525"/>
                </a:solidFill>
                <a:latin typeface="Arial"/>
                <a:cs typeface="Arial"/>
              </a:rPr>
              <a:t>centralized </a:t>
            </a:r>
            <a:r>
              <a:rPr sz="2200" spc="15" dirty="0">
                <a:solidFill>
                  <a:srgbClr val="252525"/>
                </a:solidFill>
                <a:latin typeface="Arial"/>
                <a:cs typeface="Arial"/>
              </a:rPr>
              <a:t>repository </a:t>
            </a:r>
            <a:r>
              <a:rPr sz="2200" spc="45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sz="2200" spc="-85" dirty="0">
                <a:solidFill>
                  <a:srgbClr val="252525"/>
                </a:solidFill>
                <a:latin typeface="Arial"/>
                <a:cs typeface="Arial"/>
              </a:rPr>
              <a:t>serves </a:t>
            </a:r>
            <a:r>
              <a:rPr sz="2200" spc="-140" dirty="0">
                <a:solidFill>
                  <a:srgbClr val="252525"/>
                </a:solidFill>
                <a:latin typeface="Arial"/>
                <a:cs typeface="Arial"/>
              </a:rPr>
              <a:t>as </a:t>
            </a:r>
            <a:r>
              <a:rPr sz="2200" spc="-10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2200" spc="40" dirty="0">
                <a:solidFill>
                  <a:srgbClr val="252525"/>
                </a:solidFill>
                <a:latin typeface="Arial"/>
                <a:cs typeface="Arial"/>
              </a:rPr>
              <a:t>reporting </a:t>
            </a:r>
            <a:r>
              <a:rPr sz="2200" spc="-40" dirty="0">
                <a:solidFill>
                  <a:srgbClr val="252525"/>
                </a:solidFill>
                <a:latin typeface="Arial"/>
                <a:cs typeface="Arial"/>
              </a:rPr>
              <a:t>source </a:t>
            </a:r>
            <a:r>
              <a:rPr sz="2200" spc="50" dirty="0">
                <a:solidFill>
                  <a:srgbClr val="252525"/>
                </a:solidFill>
                <a:latin typeface="Arial"/>
                <a:cs typeface="Arial"/>
              </a:rPr>
              <a:t>for </a:t>
            </a:r>
            <a:r>
              <a:rPr sz="2200" spc="30" dirty="0">
                <a:solidFill>
                  <a:srgbClr val="252525"/>
                </a:solidFill>
                <a:latin typeface="Arial"/>
                <a:cs typeface="Arial"/>
              </a:rPr>
              <a:t>identifying  opportunities </a:t>
            </a:r>
            <a:r>
              <a:rPr sz="2200" spc="-10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sz="2200" spc="5" dirty="0">
                <a:solidFill>
                  <a:srgbClr val="252525"/>
                </a:solidFill>
                <a:latin typeface="Arial"/>
                <a:cs typeface="Arial"/>
              </a:rPr>
              <a:t>managing</a:t>
            </a:r>
            <a:r>
              <a:rPr sz="2200" spc="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52525"/>
                </a:solidFill>
                <a:latin typeface="Arial"/>
                <a:cs typeface="Arial"/>
              </a:rPr>
              <a:t>risk.</a:t>
            </a:r>
            <a:endParaRPr sz="2200" dirty="0">
              <a:latin typeface="Arial"/>
              <a:cs typeface="Arial"/>
            </a:endParaRPr>
          </a:p>
          <a:p>
            <a:pPr marL="355600" marR="497840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  <a:tab pos="1621790" algn="l"/>
              </a:tabLst>
            </a:pPr>
            <a:r>
              <a:rPr sz="2200" spc="-40" dirty="0">
                <a:solidFill>
                  <a:srgbClr val="252525"/>
                </a:solidFill>
                <a:latin typeface="Arial"/>
                <a:cs typeface="Arial"/>
              </a:rPr>
              <a:t>Secondly	</a:t>
            </a:r>
            <a:r>
              <a:rPr sz="2200" spc="145" dirty="0">
                <a:solidFill>
                  <a:srgbClr val="252525"/>
                </a:solidFill>
                <a:latin typeface="Arial"/>
                <a:cs typeface="Arial"/>
              </a:rPr>
              <a:t>- </a:t>
            </a:r>
            <a:r>
              <a:rPr sz="2200" spc="-45" dirty="0">
                <a:solidFill>
                  <a:srgbClr val="252525"/>
                </a:solidFill>
                <a:latin typeface="Arial"/>
                <a:cs typeface="Arial"/>
              </a:rPr>
              <a:t>key </a:t>
            </a:r>
            <a:r>
              <a:rPr sz="2200" spc="-60" dirty="0">
                <a:solidFill>
                  <a:srgbClr val="252525"/>
                </a:solidFill>
                <a:latin typeface="Arial"/>
                <a:cs typeface="Arial"/>
              </a:rPr>
              <a:t>business </a:t>
            </a:r>
            <a:r>
              <a:rPr sz="2200" spc="-65" dirty="0">
                <a:solidFill>
                  <a:srgbClr val="252525"/>
                </a:solidFill>
                <a:latin typeface="Arial"/>
                <a:cs typeface="Arial"/>
              </a:rPr>
              <a:t>processes </a:t>
            </a:r>
            <a:r>
              <a:rPr sz="2200" spc="-55" dirty="0">
                <a:solidFill>
                  <a:srgbClr val="252525"/>
                </a:solidFill>
                <a:latin typeface="Arial"/>
                <a:cs typeface="Arial"/>
              </a:rPr>
              <a:t>are </a:t>
            </a:r>
            <a:r>
              <a:rPr sz="2200" spc="10" dirty="0">
                <a:solidFill>
                  <a:srgbClr val="252525"/>
                </a:solidFill>
                <a:latin typeface="Arial"/>
                <a:cs typeface="Arial"/>
              </a:rPr>
              <a:t>implemented,  </a:t>
            </a:r>
            <a:r>
              <a:rPr sz="2200" spc="20" dirty="0">
                <a:solidFill>
                  <a:srgbClr val="252525"/>
                </a:solidFill>
                <a:latin typeface="Arial"/>
                <a:cs typeface="Arial"/>
              </a:rPr>
              <a:t>automated </a:t>
            </a:r>
            <a:r>
              <a:rPr sz="2200" spc="-10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252525"/>
                </a:solidFill>
                <a:latin typeface="Arial"/>
                <a:cs typeface="Arial"/>
              </a:rPr>
              <a:t>standardized </a:t>
            </a:r>
            <a:r>
              <a:rPr sz="2200" spc="9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2200" spc="-105" dirty="0">
                <a:solidFill>
                  <a:srgbClr val="252525"/>
                </a:solidFill>
                <a:latin typeface="Arial"/>
                <a:cs typeface="Arial"/>
              </a:rPr>
              <a:t>save </a:t>
            </a:r>
            <a:r>
              <a:rPr sz="2200" spc="35" dirty="0">
                <a:solidFill>
                  <a:srgbClr val="252525"/>
                </a:solidFill>
                <a:latin typeface="Arial"/>
                <a:cs typeface="Arial"/>
              </a:rPr>
              <a:t>time </a:t>
            </a:r>
            <a:r>
              <a:rPr sz="2200" spc="-10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sz="2200" spc="15" dirty="0">
                <a:solidFill>
                  <a:srgbClr val="252525"/>
                </a:solidFill>
                <a:latin typeface="Arial"/>
                <a:cs typeface="Arial"/>
              </a:rPr>
              <a:t>improve  </a:t>
            </a:r>
            <a:r>
              <a:rPr sz="2200" spc="-65" dirty="0">
                <a:solidFill>
                  <a:srgbClr val="252525"/>
                </a:solidFill>
                <a:latin typeface="Arial"/>
                <a:cs typeface="Arial"/>
              </a:rPr>
              <a:t>accuracy.</a:t>
            </a:r>
            <a:endParaRPr sz="2200" dirty="0">
              <a:latin typeface="Arial"/>
              <a:cs typeface="Arial"/>
            </a:endParaRPr>
          </a:p>
          <a:p>
            <a:pPr marL="355600" marR="497840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  <a:tab pos="1621790" algn="l"/>
              </a:tabLst>
            </a:pPr>
            <a:r>
              <a:rPr sz="2200" spc="-40" dirty="0">
                <a:solidFill>
                  <a:srgbClr val="252525"/>
                </a:solidFill>
                <a:latin typeface="Arial"/>
                <a:cs typeface="Arial"/>
              </a:rPr>
              <a:t>Finally </a:t>
            </a:r>
            <a:r>
              <a:rPr lang="he-IL" sz="2200" spc="-40" dirty="0">
                <a:solidFill>
                  <a:srgbClr val="252525"/>
                </a:solidFill>
                <a:latin typeface="Arial"/>
                <a:cs typeface="Arial"/>
              </a:rPr>
              <a:t> - </a:t>
            </a:r>
            <a:r>
              <a:rPr lang="en-US" sz="2200" spc="-40" dirty="0">
                <a:solidFill>
                  <a:srgbClr val="252525"/>
                </a:solidFill>
                <a:latin typeface="Arial"/>
                <a:cs typeface="Arial"/>
              </a:rPr>
              <a:t>Planning supply is driven by forecasted  customer demand input, seasonality and also  by promotions or changes in merchandising  in the store.</a:t>
            </a:r>
          </a:p>
        </p:txBody>
      </p:sp>
      <p:pic>
        <p:nvPicPr>
          <p:cNvPr id="14340" name="Picture 4" descr="×ª××¦××ª ×ª××× × ×¢×××¨ âª&quot;COCA-COLA&quot; SAP ERPâ¬â">
            <a:extLst>
              <a:ext uri="{FF2B5EF4-FFF2-40B4-BE49-F238E27FC236}">
                <a16:creationId xmlns:a16="http://schemas.microsoft.com/office/drawing/2014/main" id="{42159361-EE3D-45DA-A191-E08F8A52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089" y="3804824"/>
            <a:ext cx="2513611" cy="188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52D966B4-10AB-4929-A3CA-CE8EE238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11" y="85345"/>
            <a:ext cx="11648189" cy="1149689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4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Focus on needs of our customers and franchise partners </a:t>
            </a:r>
          </a:p>
        </p:txBody>
      </p:sp>
    </p:spTree>
    <p:extLst>
      <p:ext uri="{BB962C8B-B14F-4D97-AF65-F5344CB8AC3E}">
        <p14:creationId xmlns:p14="http://schemas.microsoft.com/office/powerpoint/2010/main" val="402354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BB190BF-8FD7-4487-85C8-8907EB13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412" y="2284932"/>
            <a:ext cx="5327588" cy="3084393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0EA3D21F-750C-408E-A7CA-B0FA02FA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5" y="85345"/>
            <a:ext cx="12103865" cy="1149689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Focus on needs of our customers and franchise partners.  </a:t>
            </a:r>
            <a:br>
              <a:rPr lang="en-US" sz="34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</a:b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However… different types of supply chain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A7ABF81-6F7F-4906-A0E0-075A8AF91503}"/>
              </a:ext>
            </a:extLst>
          </p:cNvPr>
          <p:cNvSpPr txBox="1"/>
          <p:nvPr/>
        </p:nvSpPr>
        <p:spPr>
          <a:xfrm>
            <a:off x="257300" y="1235034"/>
            <a:ext cx="6511800" cy="5429692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marR="67310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400" spc="-8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lang="en-US" sz="2400" b="1" spc="-85" dirty="0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lang="en-US" sz="2400" b="1" spc="10" dirty="0">
                <a:solidFill>
                  <a:srgbClr val="252525"/>
                </a:solidFill>
                <a:latin typeface="Arial"/>
                <a:cs typeface="Arial"/>
              </a:rPr>
              <a:t>egmentation</a:t>
            </a:r>
            <a:r>
              <a:rPr lang="en-US" sz="2400" spc="10" dirty="0">
                <a:solidFill>
                  <a:srgbClr val="252525"/>
                </a:solidFill>
                <a:latin typeface="Arial"/>
                <a:cs typeface="Arial"/>
              </a:rPr>
              <a:t>“ - </a:t>
            </a:r>
            <a:r>
              <a:rPr lang="en-US" sz="2400" spc="-8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sz="2400" spc="-25" dirty="0">
                <a:solidFill>
                  <a:srgbClr val="252525"/>
                </a:solidFill>
                <a:latin typeface="Arial"/>
                <a:cs typeface="Arial"/>
              </a:rPr>
              <a:t>level </a:t>
            </a:r>
            <a:r>
              <a:rPr lang="en-US" sz="2400" spc="65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lang="en-US" sz="2400" spc="-5" dirty="0">
                <a:solidFill>
                  <a:srgbClr val="252525"/>
                </a:solidFill>
                <a:latin typeface="Arial"/>
                <a:cs typeface="Arial"/>
              </a:rPr>
              <a:t>customer </a:t>
            </a:r>
            <a:r>
              <a:rPr lang="en-US" sz="2400" spc="-60" dirty="0">
                <a:solidFill>
                  <a:srgbClr val="252525"/>
                </a:solidFill>
                <a:latin typeface="Arial"/>
                <a:cs typeface="Arial"/>
              </a:rPr>
              <a:t>care Coca-Cola </a:t>
            </a:r>
            <a:r>
              <a:rPr lang="en-US" sz="2400" spc="-5" dirty="0">
                <a:solidFill>
                  <a:srgbClr val="252525"/>
                </a:solidFill>
                <a:latin typeface="Arial"/>
                <a:cs typeface="Arial"/>
              </a:rPr>
              <a:t>offers </a:t>
            </a:r>
            <a:r>
              <a:rPr lang="en-US" sz="2400" spc="-20" dirty="0">
                <a:solidFill>
                  <a:srgbClr val="252525"/>
                </a:solidFill>
                <a:latin typeface="Arial"/>
                <a:cs typeface="Arial"/>
              </a:rPr>
              <a:t>requires </a:t>
            </a:r>
            <a:r>
              <a:rPr lang="en-US" sz="2400" spc="-110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lang="en-US" sz="2400" spc="-25" dirty="0">
                <a:solidFill>
                  <a:srgbClr val="252525"/>
                </a:solidFill>
                <a:latin typeface="Arial"/>
                <a:cs typeface="Arial"/>
              </a:rPr>
              <a:t>specific </a:t>
            </a:r>
            <a:r>
              <a:rPr lang="en-US" sz="2400" spc="30" dirty="0">
                <a:solidFill>
                  <a:srgbClr val="252525"/>
                </a:solidFill>
                <a:latin typeface="Arial"/>
                <a:cs typeface="Arial"/>
              </a:rPr>
              <a:t>model </a:t>
            </a:r>
            <a:r>
              <a:rPr lang="en-US" sz="2400" spc="65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lang="en-US" sz="2400" spc="-5" dirty="0">
                <a:solidFill>
                  <a:srgbClr val="252525"/>
                </a:solidFill>
                <a:latin typeface="Arial"/>
                <a:cs typeface="Arial"/>
              </a:rPr>
              <a:t>supply </a:t>
            </a:r>
            <a:r>
              <a:rPr lang="en-US" sz="2400" spc="-25" dirty="0">
                <a:solidFill>
                  <a:srgbClr val="252525"/>
                </a:solidFill>
                <a:latin typeface="Arial"/>
                <a:cs typeface="Arial"/>
              </a:rPr>
              <a:t>chain </a:t>
            </a:r>
            <a:r>
              <a:rPr lang="en-US" sz="2400" spc="-10" dirty="0">
                <a:solidFill>
                  <a:srgbClr val="252525"/>
                </a:solidFill>
                <a:latin typeface="Arial"/>
                <a:cs typeface="Arial"/>
              </a:rPr>
              <a:t>structure </a:t>
            </a:r>
            <a:r>
              <a:rPr lang="en-US" sz="2400" spc="40" dirty="0">
                <a:solidFill>
                  <a:srgbClr val="252525"/>
                </a:solidFill>
                <a:latin typeface="Arial"/>
                <a:cs typeface="Arial"/>
              </a:rPr>
              <a:t>within </a:t>
            </a:r>
            <a:r>
              <a:rPr lang="en-US" sz="2400" spc="-15" dirty="0">
                <a:solidFill>
                  <a:srgbClr val="252525"/>
                </a:solidFill>
                <a:latin typeface="Arial"/>
                <a:cs typeface="Arial"/>
              </a:rPr>
              <a:t>local</a:t>
            </a:r>
            <a:r>
              <a:rPr lang="en-US" sz="24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spc="-5" dirty="0">
                <a:solidFill>
                  <a:srgbClr val="252525"/>
                </a:solidFill>
                <a:latin typeface="Arial"/>
                <a:cs typeface="Arial"/>
              </a:rPr>
              <a:t>operations</a:t>
            </a:r>
            <a:endParaRPr lang="en-US" sz="2400" spc="-10" dirty="0">
              <a:solidFill>
                <a:srgbClr val="252525"/>
              </a:solidFill>
              <a:latin typeface="Arial"/>
              <a:cs typeface="Arial"/>
            </a:endParaRPr>
          </a:p>
          <a:p>
            <a:pPr marL="812800" marR="508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  <a:tab pos="4588510" algn="l"/>
              </a:tabLst>
            </a:pPr>
            <a:r>
              <a:rPr lang="en-US" sz="2400" spc="10" dirty="0">
                <a:solidFill>
                  <a:srgbClr val="252525"/>
                </a:solidFill>
                <a:latin typeface="Arial"/>
                <a:cs typeface="Arial"/>
              </a:rPr>
              <a:t>Refrigerated </a:t>
            </a:r>
            <a:r>
              <a:rPr lang="en-US" sz="2400" spc="20" dirty="0">
                <a:solidFill>
                  <a:srgbClr val="252525"/>
                </a:solidFill>
                <a:latin typeface="Arial"/>
                <a:cs typeface="Arial"/>
              </a:rPr>
              <a:t>distribution / Ambient </a:t>
            </a:r>
          </a:p>
          <a:p>
            <a:pPr marL="812800" marR="508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  <a:tab pos="4588510" algn="l"/>
              </a:tabLst>
            </a:pPr>
            <a:r>
              <a:rPr lang="en-US" sz="2400" spc="-30" dirty="0">
                <a:solidFill>
                  <a:srgbClr val="252525"/>
                </a:solidFill>
                <a:latin typeface="Arial"/>
                <a:cs typeface="Arial"/>
              </a:rPr>
              <a:t>Aseptic </a:t>
            </a:r>
            <a:r>
              <a:rPr lang="en-US" sz="2400" spc="45" dirty="0">
                <a:solidFill>
                  <a:srgbClr val="252525"/>
                </a:solidFill>
                <a:latin typeface="Arial"/>
                <a:cs typeface="Arial"/>
              </a:rPr>
              <a:t>filling </a:t>
            </a:r>
            <a:r>
              <a:rPr lang="en-US" sz="2400" spc="-5" dirty="0">
                <a:solidFill>
                  <a:srgbClr val="252525"/>
                </a:solidFill>
                <a:latin typeface="Arial"/>
                <a:cs typeface="Arial"/>
              </a:rPr>
              <a:t>and  </a:t>
            </a:r>
            <a:r>
              <a:rPr lang="en-US" sz="2400" spc="-20" dirty="0">
                <a:solidFill>
                  <a:srgbClr val="252525"/>
                </a:solidFill>
                <a:latin typeface="Arial"/>
                <a:cs typeface="Arial"/>
              </a:rPr>
              <a:t>packaging </a:t>
            </a:r>
            <a:r>
              <a:rPr lang="en-US" sz="2400" dirty="0">
                <a:solidFill>
                  <a:srgbClr val="252525"/>
                </a:solidFill>
                <a:latin typeface="Arial"/>
                <a:cs typeface="Arial"/>
              </a:rPr>
              <a:t>which </a:t>
            </a:r>
            <a:r>
              <a:rPr lang="en-US" sz="2400" spc="-70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lang="en-US" sz="2400" spc="-30" dirty="0">
                <a:solidFill>
                  <a:srgbClr val="252525"/>
                </a:solidFill>
                <a:latin typeface="Arial"/>
                <a:cs typeface="Arial"/>
              </a:rPr>
              <a:t>very </a:t>
            </a:r>
            <a:r>
              <a:rPr lang="en-US" sz="2400" spc="-35" dirty="0">
                <a:solidFill>
                  <a:srgbClr val="252525"/>
                </a:solidFill>
                <a:latin typeface="Arial"/>
                <a:cs typeface="Arial"/>
              </a:rPr>
              <a:t>specialized </a:t>
            </a:r>
            <a:r>
              <a:rPr lang="en-US" sz="2400" spc="-5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lang="en-US" sz="2400" spc="-15" dirty="0">
                <a:solidFill>
                  <a:srgbClr val="252525"/>
                </a:solidFill>
                <a:latin typeface="Arial"/>
                <a:cs typeface="Arial"/>
              </a:rPr>
              <a:t>requires </a:t>
            </a:r>
            <a:r>
              <a:rPr lang="en-US" sz="2400" spc="30" dirty="0">
                <a:solidFill>
                  <a:srgbClr val="252525"/>
                </a:solidFill>
                <a:latin typeface="Arial"/>
                <a:cs typeface="Arial"/>
              </a:rPr>
              <a:t>different  </a:t>
            </a:r>
            <a:r>
              <a:rPr lang="en-US" sz="2400" spc="5" dirty="0">
                <a:solidFill>
                  <a:srgbClr val="252525"/>
                </a:solidFill>
                <a:latin typeface="Arial"/>
                <a:cs typeface="Arial"/>
              </a:rPr>
              <a:t>platforms</a:t>
            </a:r>
          </a:p>
          <a:p>
            <a:pPr marL="812800" marR="508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  <a:tab pos="4588510" algn="l"/>
              </a:tabLst>
            </a:pPr>
            <a:r>
              <a:rPr lang="en-US" sz="2400" spc="5" dirty="0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lang="en-US" sz="2400" spc="-30" dirty="0">
                <a:solidFill>
                  <a:srgbClr val="252525"/>
                </a:solidFill>
                <a:latin typeface="Arial"/>
                <a:cs typeface="Arial"/>
              </a:rPr>
              <a:t>ome </a:t>
            </a:r>
            <a:r>
              <a:rPr lang="en-US" sz="2400" spc="15" dirty="0">
                <a:solidFill>
                  <a:srgbClr val="252525"/>
                </a:solidFill>
                <a:latin typeface="Arial"/>
                <a:cs typeface="Arial"/>
              </a:rPr>
              <a:t>products </a:t>
            </a:r>
            <a:r>
              <a:rPr lang="en-US" sz="2400" spc="-55" dirty="0">
                <a:solidFill>
                  <a:srgbClr val="252525"/>
                </a:solidFill>
                <a:latin typeface="Arial"/>
                <a:cs typeface="Arial"/>
              </a:rPr>
              <a:t>have </a:t>
            </a:r>
            <a:r>
              <a:rPr lang="en-US" sz="2400" spc="40" dirty="0">
                <a:solidFill>
                  <a:srgbClr val="252525"/>
                </a:solidFill>
                <a:latin typeface="Arial"/>
                <a:cs typeface="Arial"/>
              </a:rPr>
              <a:t>high </a:t>
            </a:r>
            <a:r>
              <a:rPr lang="en-US" sz="2400" spc="30" dirty="0">
                <a:solidFill>
                  <a:srgbClr val="252525"/>
                </a:solidFill>
                <a:latin typeface="Arial"/>
                <a:cs typeface="Arial"/>
              </a:rPr>
              <a:t>volatility </a:t>
            </a:r>
            <a:r>
              <a:rPr lang="en-US" sz="2400" spc="-5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lang="en-US" sz="2400" spc="-50" dirty="0">
                <a:solidFill>
                  <a:srgbClr val="252525"/>
                </a:solidFill>
                <a:latin typeface="Arial"/>
                <a:cs typeface="Arial"/>
              </a:rPr>
              <a:t>are  </a:t>
            </a:r>
            <a:r>
              <a:rPr lang="en-US" sz="2400" dirty="0">
                <a:solidFill>
                  <a:srgbClr val="252525"/>
                </a:solidFill>
                <a:latin typeface="Arial"/>
                <a:cs typeface="Arial"/>
              </a:rPr>
              <a:t>hard </a:t>
            </a:r>
            <a:r>
              <a:rPr lang="en-US" sz="2400" spc="9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lang="en-US" sz="2400" spc="-30" dirty="0">
                <a:solidFill>
                  <a:srgbClr val="252525"/>
                </a:solidFill>
                <a:latin typeface="Arial"/>
                <a:cs typeface="Arial"/>
              </a:rPr>
              <a:t>forecast, </a:t>
            </a:r>
            <a:r>
              <a:rPr lang="en-US" spc="-30" dirty="0">
                <a:solidFill>
                  <a:srgbClr val="252525"/>
                </a:solidFill>
                <a:latin typeface="Arial"/>
                <a:cs typeface="Arial"/>
              </a:rPr>
              <a:t>[</a:t>
            </a:r>
            <a:r>
              <a:rPr lang="en-US" spc="-5" dirty="0">
                <a:solidFill>
                  <a:srgbClr val="252525"/>
                </a:solidFill>
                <a:latin typeface="Arial"/>
                <a:cs typeface="Arial"/>
              </a:rPr>
              <a:t>which </a:t>
            </a:r>
            <a:r>
              <a:rPr lang="en-US" spc="-15" dirty="0">
                <a:solidFill>
                  <a:srgbClr val="252525"/>
                </a:solidFill>
                <a:latin typeface="Arial"/>
                <a:cs typeface="Arial"/>
              </a:rPr>
              <a:t>requires </a:t>
            </a:r>
            <a:r>
              <a:rPr lang="en-US" spc="-110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lang="en-US" spc="30" dirty="0">
                <a:solidFill>
                  <a:srgbClr val="252525"/>
                </a:solidFill>
                <a:latin typeface="Arial"/>
                <a:cs typeface="Arial"/>
              </a:rPr>
              <a:t>different </a:t>
            </a:r>
            <a:r>
              <a:rPr lang="en-US" spc="-5" dirty="0">
                <a:solidFill>
                  <a:srgbClr val="252525"/>
                </a:solidFill>
                <a:latin typeface="Arial"/>
                <a:cs typeface="Arial"/>
              </a:rPr>
              <a:t>supply</a:t>
            </a:r>
            <a:r>
              <a:rPr lang="en-US" spc="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pc="-25" dirty="0">
                <a:solidFill>
                  <a:srgbClr val="252525"/>
                </a:solidFill>
                <a:latin typeface="Arial"/>
                <a:cs typeface="Arial"/>
              </a:rPr>
              <a:t>chain]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42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60BC35A0-1261-4707-9006-DC22361CFE5D}"/>
              </a:ext>
            </a:extLst>
          </p:cNvPr>
          <p:cNvSpPr/>
          <p:nvPr/>
        </p:nvSpPr>
        <p:spPr>
          <a:xfrm>
            <a:off x="7594270" y="2045524"/>
            <a:ext cx="4140530" cy="229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A3D21F-750C-408E-A7CA-B0FA02FA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11" y="85345"/>
            <a:ext cx="11648189" cy="1149689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Focus on needs of our customers and franchise partners </a:t>
            </a:r>
            <a:b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</a:b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Examples for key businesses</a:t>
            </a: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12E85694-953A-4809-8529-A3936933BA53}"/>
              </a:ext>
            </a:extLst>
          </p:cNvPr>
          <p:cNvSpPr txBox="1"/>
          <p:nvPr/>
        </p:nvSpPr>
        <p:spPr>
          <a:xfrm>
            <a:off x="122178" y="1163027"/>
            <a:ext cx="11812522" cy="4531946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69900" marR="5080" indent="-457200" algn="l" rtl="0">
              <a:lnSpc>
                <a:spcPct val="150000"/>
              </a:lnSpc>
              <a:spcBef>
                <a:spcPts val="69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u="sng" spc="35" dirty="0">
                <a:solidFill>
                  <a:srgbClr val="252525"/>
                </a:solidFill>
                <a:latin typeface="Arial"/>
                <a:cs typeface="Arial"/>
              </a:rPr>
              <a:t>Incoming</a:t>
            </a:r>
            <a:r>
              <a:rPr lang="en-US" sz="2700" u="sng" spc="-2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700" u="sng" spc="-40" dirty="0">
                <a:solidFill>
                  <a:srgbClr val="252525"/>
                </a:solidFill>
                <a:latin typeface="Arial"/>
                <a:cs typeface="Arial"/>
              </a:rPr>
              <a:t>materials</a:t>
            </a:r>
            <a:r>
              <a:rPr lang="en-US" sz="27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he-IL" sz="2700" spc="-40" dirty="0">
                <a:solidFill>
                  <a:srgbClr val="252525"/>
                </a:solidFill>
                <a:latin typeface="Arial"/>
                <a:cs typeface="Arial"/>
              </a:rPr>
              <a:t>- </a:t>
            </a:r>
            <a:r>
              <a:rPr sz="2700" spc="-45" dirty="0">
                <a:solidFill>
                  <a:srgbClr val="252525"/>
                </a:solidFill>
                <a:latin typeface="Arial"/>
                <a:cs typeface="Arial"/>
              </a:rPr>
              <a:t>Warehouse </a:t>
            </a:r>
            <a:r>
              <a:rPr sz="2700" spc="20" dirty="0">
                <a:solidFill>
                  <a:srgbClr val="252525"/>
                </a:solidFill>
                <a:latin typeface="Arial"/>
                <a:cs typeface="Arial"/>
              </a:rPr>
              <a:t>layout </a:t>
            </a:r>
            <a:r>
              <a:rPr sz="2700" spc="-10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sz="2700" spc="-5" dirty="0">
                <a:solidFill>
                  <a:srgbClr val="252525"/>
                </a:solidFill>
                <a:latin typeface="Arial"/>
                <a:cs typeface="Arial"/>
              </a:rPr>
              <a:t>design </a:t>
            </a:r>
            <a:r>
              <a:rPr sz="2700" spc="120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2700" spc="-70" dirty="0">
                <a:solidFill>
                  <a:srgbClr val="252525"/>
                </a:solidFill>
                <a:latin typeface="Arial"/>
                <a:cs typeface="Arial"/>
              </a:rPr>
              <a:t>increase  </a:t>
            </a:r>
            <a:r>
              <a:rPr sz="2700" spc="-10" dirty="0">
                <a:solidFill>
                  <a:srgbClr val="252525"/>
                </a:solidFill>
                <a:latin typeface="Arial"/>
                <a:cs typeface="Arial"/>
              </a:rPr>
              <a:t>efficiency </a:t>
            </a:r>
            <a:r>
              <a:rPr sz="2700" spc="9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2700" spc="10" dirty="0">
                <a:solidFill>
                  <a:srgbClr val="252525"/>
                </a:solidFill>
                <a:latin typeface="Arial"/>
                <a:cs typeface="Arial"/>
              </a:rPr>
              <a:t>operations </a:t>
            </a:r>
            <a:r>
              <a:rPr sz="2700" spc="70" dirty="0">
                <a:solidFill>
                  <a:srgbClr val="252525"/>
                </a:solidFill>
                <a:latin typeface="Arial"/>
                <a:cs typeface="Arial"/>
              </a:rPr>
              <a:t>for</a:t>
            </a:r>
            <a:r>
              <a:rPr sz="2700" spc="-40" dirty="0">
                <a:solidFill>
                  <a:srgbClr val="252525"/>
                </a:solidFill>
                <a:latin typeface="Arial"/>
                <a:cs typeface="Arial"/>
              </a:rPr>
              <a:t>.</a:t>
            </a:r>
            <a:endParaRPr sz="2700" dirty="0">
              <a:latin typeface="Arial"/>
              <a:cs typeface="Arial"/>
            </a:endParaRPr>
          </a:p>
          <a:p>
            <a:pPr marL="469900" indent="-457200" algn="l" rtl="0">
              <a:lnSpc>
                <a:spcPct val="150000"/>
              </a:lnSpc>
              <a:spcBef>
                <a:spcPts val="275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700" u="sng" spc="-60" dirty="0">
                <a:solidFill>
                  <a:srgbClr val="252525"/>
                </a:solidFill>
                <a:latin typeface="Arial"/>
                <a:cs typeface="Arial"/>
              </a:rPr>
              <a:t>Packaging</a:t>
            </a:r>
            <a:r>
              <a:rPr sz="2700" spc="-60" dirty="0">
                <a:solidFill>
                  <a:srgbClr val="252525"/>
                </a:solidFill>
                <a:latin typeface="Arial"/>
                <a:cs typeface="Arial"/>
              </a:rPr>
              <a:t>:</a:t>
            </a:r>
            <a:endParaRPr sz="2700" dirty="0">
              <a:latin typeface="Arial"/>
              <a:cs typeface="Arial"/>
            </a:endParaRPr>
          </a:p>
          <a:p>
            <a:pPr marL="927100" lvl="1" indent="-457200" algn="l" rtl="0">
              <a:lnSpc>
                <a:spcPct val="150000"/>
              </a:lnSpc>
              <a:spcBef>
                <a:spcPts val="33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700" spc="-50" dirty="0">
                <a:solidFill>
                  <a:srgbClr val="252525"/>
                </a:solidFill>
                <a:latin typeface="Arial"/>
                <a:cs typeface="Arial"/>
              </a:rPr>
              <a:t>Packaging </a:t>
            </a:r>
            <a:r>
              <a:rPr sz="2700" spc="35" dirty="0">
                <a:solidFill>
                  <a:srgbClr val="252525"/>
                </a:solidFill>
                <a:latin typeface="Arial"/>
                <a:cs typeface="Arial"/>
              </a:rPr>
              <a:t>in bottles </a:t>
            </a:r>
            <a:r>
              <a:rPr sz="2700" spc="-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70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700" spc="-120" dirty="0">
                <a:solidFill>
                  <a:srgbClr val="252525"/>
                </a:solidFill>
                <a:latin typeface="Arial"/>
                <a:cs typeface="Arial"/>
              </a:rPr>
              <a:t>cans.</a:t>
            </a:r>
            <a:endParaRPr sz="2700" dirty="0">
              <a:latin typeface="Arial"/>
              <a:cs typeface="Arial"/>
            </a:endParaRPr>
          </a:p>
          <a:p>
            <a:pPr marL="927100" lvl="1" indent="-457200" algn="l" rtl="0">
              <a:lnSpc>
                <a:spcPct val="150000"/>
              </a:lnSpc>
              <a:spcBef>
                <a:spcPts val="32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700" spc="45" dirty="0">
                <a:solidFill>
                  <a:srgbClr val="252525"/>
                </a:solidFill>
                <a:latin typeface="Arial"/>
                <a:cs typeface="Arial"/>
              </a:rPr>
              <a:t>Introduction </a:t>
            </a:r>
            <a:r>
              <a:rPr sz="2700" spc="85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2700" spc="-25" dirty="0">
                <a:solidFill>
                  <a:srgbClr val="252525"/>
                </a:solidFill>
                <a:latin typeface="Arial"/>
                <a:cs typeface="Arial"/>
              </a:rPr>
              <a:t>new</a:t>
            </a:r>
            <a:r>
              <a:rPr sz="2700" spc="-1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700" spc="-35" dirty="0">
                <a:solidFill>
                  <a:srgbClr val="252525"/>
                </a:solidFill>
                <a:latin typeface="Arial"/>
                <a:cs typeface="Arial"/>
              </a:rPr>
              <a:t>machinery.</a:t>
            </a:r>
            <a:endParaRPr sz="2700" dirty="0">
              <a:latin typeface="Arial"/>
              <a:cs typeface="Arial"/>
            </a:endParaRPr>
          </a:p>
          <a:p>
            <a:pPr marL="927100" lvl="1" indent="-457200" algn="l" rtl="0">
              <a:lnSpc>
                <a:spcPct val="150000"/>
              </a:lnSpc>
              <a:spcBef>
                <a:spcPts val="325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700" spc="-5" dirty="0">
                <a:solidFill>
                  <a:srgbClr val="252525"/>
                </a:solidFill>
                <a:latin typeface="Arial"/>
                <a:cs typeface="Arial"/>
              </a:rPr>
              <a:t>Investment </a:t>
            </a:r>
            <a:r>
              <a:rPr sz="2700" spc="35" dirty="0">
                <a:solidFill>
                  <a:srgbClr val="252525"/>
                </a:solidFill>
                <a:latin typeface="Arial"/>
                <a:cs typeface="Arial"/>
              </a:rPr>
              <a:t>in </a:t>
            </a:r>
            <a:r>
              <a:rPr sz="2700" spc="-35" dirty="0">
                <a:solidFill>
                  <a:srgbClr val="252525"/>
                </a:solidFill>
                <a:latin typeface="Arial"/>
                <a:cs typeface="Arial"/>
              </a:rPr>
              <a:t>real </a:t>
            </a:r>
            <a:r>
              <a:rPr sz="2700" spc="45" dirty="0">
                <a:solidFill>
                  <a:srgbClr val="252525"/>
                </a:solidFill>
                <a:latin typeface="Arial"/>
                <a:cs typeface="Arial"/>
              </a:rPr>
              <a:t>time microbiology</a:t>
            </a:r>
            <a:r>
              <a:rPr sz="2700" spc="-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700" spc="-65" dirty="0">
                <a:solidFill>
                  <a:srgbClr val="252525"/>
                </a:solidFill>
                <a:latin typeface="Arial"/>
                <a:cs typeface="Arial"/>
              </a:rPr>
              <a:t>analyzer.</a:t>
            </a:r>
            <a:endParaRPr lang="he-IL" sz="2700" spc="-65" dirty="0">
              <a:solidFill>
                <a:srgbClr val="252525"/>
              </a:solidFill>
              <a:latin typeface="Arial"/>
              <a:cs typeface="Arial"/>
            </a:endParaRPr>
          </a:p>
          <a:p>
            <a:pPr marL="469900" indent="-457200" algn="l" rtl="0">
              <a:lnSpc>
                <a:spcPct val="150000"/>
              </a:lnSpc>
              <a:spcBef>
                <a:spcPts val="325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u="sng" spc="-85" dirty="0">
                <a:solidFill>
                  <a:srgbClr val="252525"/>
                </a:solidFill>
                <a:latin typeface="Arial"/>
                <a:cs typeface="Arial"/>
              </a:rPr>
              <a:t>Returns</a:t>
            </a:r>
            <a:r>
              <a:rPr lang="en-US" sz="2700" spc="-85" dirty="0">
                <a:solidFill>
                  <a:srgbClr val="252525"/>
                </a:solidFill>
                <a:latin typeface="Arial"/>
                <a:cs typeface="Arial"/>
              </a:rPr>
              <a:t> - Reduce </a:t>
            </a:r>
            <a:r>
              <a:rPr lang="en-US" sz="2700" spc="50" dirty="0">
                <a:solidFill>
                  <a:srgbClr val="252525"/>
                </a:solidFill>
                <a:latin typeface="Arial"/>
                <a:cs typeface="Arial"/>
              </a:rPr>
              <a:t>time </a:t>
            </a:r>
            <a:r>
              <a:rPr lang="en-US" sz="2700" spc="120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lang="en-US" sz="2700" spc="-50" dirty="0">
                <a:solidFill>
                  <a:srgbClr val="252525"/>
                </a:solidFill>
                <a:latin typeface="Arial"/>
                <a:cs typeface="Arial"/>
              </a:rPr>
              <a:t>send </a:t>
            </a:r>
            <a:r>
              <a:rPr lang="en-US" sz="2700" spc="20" dirty="0">
                <a:solidFill>
                  <a:srgbClr val="252525"/>
                </a:solidFill>
                <a:latin typeface="Arial"/>
                <a:cs typeface="Arial"/>
              </a:rPr>
              <a:t>“returns” </a:t>
            </a:r>
            <a:r>
              <a:rPr lang="en-US" sz="2700" spc="114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lang="en-US" sz="2700" spc="-1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700" spc="-35" dirty="0">
                <a:solidFill>
                  <a:srgbClr val="252525"/>
                </a:solidFill>
                <a:latin typeface="Arial"/>
                <a:cs typeface="Arial"/>
              </a:rPr>
              <a:t>suppliers.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5829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A3D21F-750C-408E-A7CA-B0FA02FA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11" y="85345"/>
            <a:ext cx="11648189" cy="1149689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Focus on needs of our customers and franchise partners </a:t>
            </a:r>
            <a:b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</a:b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decision support systems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9D8D69F5-80ED-49A3-8205-BEC46C492D8B}"/>
              </a:ext>
            </a:extLst>
          </p:cNvPr>
          <p:cNvSpPr txBox="1"/>
          <p:nvPr/>
        </p:nvSpPr>
        <p:spPr>
          <a:xfrm>
            <a:off x="286510" y="1446732"/>
            <a:ext cx="11905489" cy="4390881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9900" marR="285115" indent="-4572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spc="-55" dirty="0">
                <a:solidFill>
                  <a:srgbClr val="252525"/>
                </a:solidFill>
                <a:latin typeface="Arial"/>
                <a:cs typeface="Arial"/>
              </a:rPr>
              <a:t>Demand forecasting is used in </a:t>
            </a:r>
          </a:p>
          <a:p>
            <a:pPr marL="927100" marR="285115" lvl="1" indent="-4572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spc="-55" dirty="0">
                <a:solidFill>
                  <a:srgbClr val="252525"/>
                </a:solidFill>
                <a:latin typeface="Arial"/>
                <a:cs typeface="Arial"/>
              </a:rPr>
              <a:t>making pricing decision</a:t>
            </a:r>
          </a:p>
          <a:p>
            <a:pPr marL="927100" marR="285115" lvl="1" indent="-4572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spc="-55" dirty="0">
                <a:solidFill>
                  <a:srgbClr val="252525"/>
                </a:solidFill>
                <a:latin typeface="Arial"/>
                <a:cs typeface="Arial"/>
              </a:rPr>
              <a:t>assessing future capacity requirements,</a:t>
            </a:r>
          </a:p>
          <a:p>
            <a:pPr marL="927100" marR="285115" lvl="1" indent="-4572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spc="-55" dirty="0">
                <a:solidFill>
                  <a:srgbClr val="252525"/>
                </a:solidFill>
                <a:latin typeface="Arial"/>
                <a:cs typeface="Arial"/>
              </a:rPr>
              <a:t>Assessing whether to enter a new market or expand the product market.</a:t>
            </a:r>
          </a:p>
          <a:p>
            <a:pPr marL="469900" marR="285115" indent="-4572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spc="-55" dirty="0">
                <a:solidFill>
                  <a:srgbClr val="252525"/>
                </a:solidFill>
                <a:latin typeface="Arial"/>
                <a:cs typeface="Arial"/>
              </a:rPr>
              <a:t>Analyzing the total market demand, which capture the total volume  that would be bought by a defined consumer group in a defined  geographical area, requires real statistical evidence.</a:t>
            </a:r>
          </a:p>
        </p:txBody>
      </p:sp>
    </p:spTree>
    <p:extLst>
      <p:ext uri="{BB962C8B-B14F-4D97-AF65-F5344CB8AC3E}">
        <p14:creationId xmlns:p14="http://schemas.microsoft.com/office/powerpoint/2010/main" val="2174409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D7AF9C-BA74-40DE-8F62-07216D78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04"/>
            <a:ext cx="10515600" cy="934865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CRM – customer retention</a:t>
            </a:r>
            <a:endParaRPr lang="he-IL" sz="3100" b="1" cap="all" dirty="0">
              <a:ln w="500">
                <a:solidFill>
                  <a:srgbClr val="B13F9A">
                    <a:shade val="20000"/>
                    <a:satMod val="120000"/>
                  </a:srgbClr>
                </a:solidFill>
              </a:ln>
              <a:gradFill>
                <a:gsLst>
                  <a:gs pos="0">
                    <a:srgbClr val="F9B639">
                      <a:tint val="13000"/>
                    </a:srgbClr>
                  </a:gs>
                  <a:gs pos="10000">
                    <a:srgbClr val="F9B639">
                      <a:tint val="20000"/>
                    </a:srgbClr>
                  </a:gs>
                  <a:gs pos="49000">
                    <a:srgbClr val="F9B639">
                      <a:tint val="70000"/>
                    </a:srgbClr>
                  </a:gs>
                  <a:gs pos="50000">
                    <a:srgbClr val="F9B639">
                      <a:tint val="97000"/>
                    </a:srgbClr>
                  </a:gs>
                  <a:gs pos="100000">
                    <a:srgbClr val="F9B639">
                      <a:tint val="20000"/>
                    </a:srgbClr>
                  </a:gs>
                </a:gsLst>
                <a:lin ang="5400000" scaled="1"/>
              </a:gradFill>
              <a:latin typeface="Trebuchet MS"/>
              <a:cs typeface="Arial" charset="0"/>
            </a:endParaRPr>
          </a:p>
        </p:txBody>
      </p:sp>
      <p:pic>
        <p:nvPicPr>
          <p:cNvPr id="1026" name="Picture 2" descr="×ª××× × ×§×©××¨×">
            <a:extLst>
              <a:ext uri="{FF2B5EF4-FFF2-40B4-BE49-F238E27FC236}">
                <a16:creationId xmlns:a16="http://schemas.microsoft.com/office/drawing/2014/main" id="{A8DAB3B3-6C67-418E-88E5-EA88D2DAF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528" y="1175862"/>
            <a:ext cx="7232231" cy="54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171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D7AF9C-BA74-40DE-8F62-07216D78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67"/>
            <a:ext cx="10515600" cy="993273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CRM – customer retention research</a:t>
            </a:r>
            <a:endParaRPr lang="he-IL" sz="3100" b="1" cap="all" dirty="0">
              <a:ln w="500">
                <a:solidFill>
                  <a:srgbClr val="B13F9A">
                    <a:shade val="20000"/>
                    <a:satMod val="120000"/>
                  </a:srgbClr>
                </a:solidFill>
              </a:ln>
              <a:gradFill>
                <a:gsLst>
                  <a:gs pos="0">
                    <a:srgbClr val="F9B639">
                      <a:tint val="13000"/>
                    </a:srgbClr>
                  </a:gs>
                  <a:gs pos="10000">
                    <a:srgbClr val="F9B639">
                      <a:tint val="20000"/>
                    </a:srgbClr>
                  </a:gs>
                  <a:gs pos="49000">
                    <a:srgbClr val="F9B639">
                      <a:tint val="70000"/>
                    </a:srgbClr>
                  </a:gs>
                  <a:gs pos="50000">
                    <a:srgbClr val="F9B639">
                      <a:tint val="97000"/>
                    </a:srgbClr>
                  </a:gs>
                  <a:gs pos="100000">
                    <a:srgbClr val="F9B639">
                      <a:tint val="20000"/>
                    </a:srgbClr>
                  </a:gs>
                </a:gsLst>
                <a:lin ang="5400000" scaled="1"/>
              </a:gradFill>
              <a:latin typeface="Trebuchet MS"/>
              <a:cs typeface="Arial" charset="0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EE7194FB-A2E6-4F96-A545-7AD0F3DD35FB}"/>
              </a:ext>
            </a:extLst>
          </p:cNvPr>
          <p:cNvSpPr/>
          <p:nvPr/>
        </p:nvSpPr>
        <p:spPr>
          <a:xfrm>
            <a:off x="572877" y="1690686"/>
            <a:ext cx="4638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b="1" dirty="0"/>
              <a:t>Data mining: 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/>
              <a:t>offers are based on intelligent data mining. Transactional histories record what customers have already bought. 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/>
              <a:t>Data mining can tell you the probability of a customer buying any other products (propensity to buy), based on their transactional history or demographic/psychographic profile. </a:t>
            </a:r>
            <a:endParaRPr lang="he-IL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050" name="Picture 2" descr=" Coca Colaâs successful campaigns of Artificial Intelligence &amp; Big Data Analytics">
            <a:extLst>
              <a:ext uri="{FF2B5EF4-FFF2-40B4-BE49-F238E27FC236}">
                <a16:creationId xmlns:a16="http://schemas.microsoft.com/office/drawing/2014/main" id="{22F8218C-4F9C-4099-9152-0FB2F325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64" y="3036524"/>
            <a:ext cx="6793735" cy="382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32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EE7194FB-A2E6-4F96-A545-7AD0F3DD35FB}"/>
              </a:ext>
            </a:extLst>
          </p:cNvPr>
          <p:cNvSpPr/>
          <p:nvPr/>
        </p:nvSpPr>
        <p:spPr>
          <a:xfrm>
            <a:off x="352539" y="1266940"/>
            <a:ext cx="11710930" cy="599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Reduced RFM scores (Recency-Frequency-Monetary value) </a:t>
            </a:r>
          </a:p>
          <a:p>
            <a:pPr marL="80010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Non-response to a carefully targeted offer </a:t>
            </a:r>
          </a:p>
          <a:p>
            <a:pPr marL="80010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Reduced levels of customer satisfaction </a:t>
            </a:r>
          </a:p>
          <a:p>
            <a:pPr marL="80010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Dissatisfaction with complaint handling </a:t>
            </a:r>
          </a:p>
          <a:p>
            <a:pPr marL="80010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Reduced share of customer </a:t>
            </a:r>
          </a:p>
          <a:p>
            <a:pPr marL="80010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Inbound calls for technical or product-related information </a:t>
            </a:r>
          </a:p>
          <a:p>
            <a:pPr marL="80010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Late payment of an invoice </a:t>
            </a:r>
          </a:p>
          <a:p>
            <a:pPr marL="80010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Querying an invoice </a:t>
            </a:r>
          </a:p>
          <a:p>
            <a:pPr marL="80010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Customer touch points are changed, e.g. store closes, change of website address </a:t>
            </a:r>
          </a:p>
          <a:p>
            <a:pPr marL="800100" lvl="1" indent="-342900" algn="l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Customer change of address </a:t>
            </a:r>
          </a:p>
          <a:p>
            <a:pPr marL="285750" indent="-285750" algn="l" rtl="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he-IL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8A71C456-C25C-48E3-96E4-938CFEBA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67"/>
            <a:ext cx="10515600" cy="993273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CRM – customer retention research</a:t>
            </a:r>
            <a:endParaRPr lang="he-IL" sz="3100" b="1" cap="all" dirty="0">
              <a:ln w="500">
                <a:solidFill>
                  <a:srgbClr val="B13F9A">
                    <a:shade val="20000"/>
                    <a:satMod val="120000"/>
                  </a:srgbClr>
                </a:solidFill>
              </a:ln>
              <a:gradFill>
                <a:gsLst>
                  <a:gs pos="0">
                    <a:srgbClr val="F9B639">
                      <a:tint val="13000"/>
                    </a:srgbClr>
                  </a:gs>
                  <a:gs pos="10000">
                    <a:srgbClr val="F9B639">
                      <a:tint val="20000"/>
                    </a:srgbClr>
                  </a:gs>
                  <a:gs pos="49000">
                    <a:srgbClr val="F9B639">
                      <a:tint val="70000"/>
                    </a:srgbClr>
                  </a:gs>
                  <a:gs pos="50000">
                    <a:srgbClr val="F9B639">
                      <a:tint val="97000"/>
                    </a:srgbClr>
                  </a:gs>
                  <a:gs pos="100000">
                    <a:srgbClr val="F9B639">
                      <a:tint val="20000"/>
                    </a:srgbClr>
                  </a:gs>
                </a:gsLst>
                <a:lin ang="5400000" scaled="1"/>
              </a:gradFill>
              <a:latin typeface="Trebuchet M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31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EE7194FB-A2E6-4F96-A545-7AD0F3DD35FB}"/>
              </a:ext>
            </a:extLst>
          </p:cNvPr>
          <p:cNvSpPr/>
          <p:nvPr/>
        </p:nvSpPr>
        <p:spPr>
          <a:xfrm>
            <a:off x="572877" y="1690687"/>
            <a:ext cx="382285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b="1" dirty="0"/>
              <a:t>Customization</a:t>
            </a:r>
            <a:r>
              <a:rPr lang="en-US" sz="2400" dirty="0"/>
              <a:t>: 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/>
              <a:t>offers are customized at segment or unique customer level. 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/>
              <a:t>Also personalized is the communication to the customer and the channel of communication: namely e-mail, surface mail, SMS or phone call. </a:t>
            </a:r>
            <a:endParaRPr lang="he-IL" sz="2400" dirty="0"/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he-IL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122" name="Picture 2" descr="×ª××¦××ª ×ª××× × ×¢×××¨ âªcoca cola customization in-storeâ¬â">
            <a:extLst>
              <a:ext uri="{FF2B5EF4-FFF2-40B4-BE49-F238E27FC236}">
                <a16:creationId xmlns:a16="http://schemas.microsoft.com/office/drawing/2014/main" id="{3FE68C9C-800F-4BB7-B845-BCE2E1BE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10" y="3944039"/>
            <a:ext cx="2913961" cy="291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mchairmedia.com/content/work/20-coca-cola-website/coke-product.jpg">
            <a:extLst>
              <a:ext uri="{FF2B5EF4-FFF2-40B4-BE49-F238E27FC236}">
                <a16:creationId xmlns:a16="http://schemas.microsoft.com/office/drawing/2014/main" id="{12C6C2CA-D518-4033-963A-F05B4D5D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9759" r="19833" b="42490"/>
          <a:stretch/>
        </p:blipFill>
        <p:spPr bwMode="auto">
          <a:xfrm>
            <a:off x="6561461" y="1355074"/>
            <a:ext cx="5574535" cy="258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0757523E-277D-424D-B096-F03CF3535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67"/>
            <a:ext cx="10515600" cy="993273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CRM – customer retention research</a:t>
            </a:r>
            <a:endParaRPr lang="he-IL" sz="3100" b="1" cap="all" dirty="0">
              <a:ln w="500">
                <a:solidFill>
                  <a:srgbClr val="B13F9A">
                    <a:shade val="20000"/>
                    <a:satMod val="120000"/>
                  </a:srgbClr>
                </a:solidFill>
              </a:ln>
              <a:gradFill>
                <a:gsLst>
                  <a:gs pos="0">
                    <a:srgbClr val="F9B639">
                      <a:tint val="13000"/>
                    </a:srgbClr>
                  </a:gs>
                  <a:gs pos="10000">
                    <a:srgbClr val="F9B639">
                      <a:tint val="20000"/>
                    </a:srgbClr>
                  </a:gs>
                  <a:gs pos="49000">
                    <a:srgbClr val="F9B639">
                      <a:tint val="70000"/>
                    </a:srgbClr>
                  </a:gs>
                  <a:gs pos="50000">
                    <a:srgbClr val="F9B639">
                      <a:tint val="97000"/>
                    </a:srgbClr>
                  </a:gs>
                  <a:gs pos="100000">
                    <a:srgbClr val="F9B639">
                      <a:tint val="20000"/>
                    </a:srgbClr>
                  </a:gs>
                </a:gsLst>
                <a:lin ang="5400000" scaled="1"/>
              </a:gradFill>
              <a:latin typeface="Trebuchet M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594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EE7194FB-A2E6-4F96-A545-7AD0F3DD35FB}"/>
              </a:ext>
            </a:extLst>
          </p:cNvPr>
          <p:cNvSpPr/>
          <p:nvPr/>
        </p:nvSpPr>
        <p:spPr>
          <a:xfrm>
            <a:off x="572877" y="1690687"/>
            <a:ext cx="43736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Channel integration: 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customer development activities are integrated across channels. 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 retail, channel integration is observed when channels such as store, web and direct to consumer channels act in an integrated, customer-centric manner. </a:t>
            </a:r>
          </a:p>
          <a:p>
            <a:pPr marL="342900" indent="-342900" algn="l" rtl="0">
              <a:buFont typeface="Wingdings" panose="05000000000000000000" pitchFamily="2" charset="2"/>
              <a:buChar char="q"/>
            </a:pPr>
            <a:endParaRPr lang="he-IL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A7E32441-08D3-4A1D-9079-38DBFDE9AB91}"/>
              </a:ext>
            </a:extLst>
          </p:cNvPr>
          <p:cNvSpPr/>
          <p:nvPr/>
        </p:nvSpPr>
        <p:spPr>
          <a:xfrm>
            <a:off x="3048000" y="21363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he-IL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146" name="Picture 2" descr="×ª××¦××ª ×ª××× × ×¢×××¨ âªcoca cola channel integrationâ¬â">
            <a:extLst>
              <a:ext uri="{FF2B5EF4-FFF2-40B4-BE49-F238E27FC236}">
                <a16:creationId xmlns:a16="http://schemas.microsoft.com/office/drawing/2014/main" id="{879E1A97-79BF-48F2-AC90-8D748ABDE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071" y="2321005"/>
            <a:ext cx="7000330" cy="400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3B672FED-34EB-49F2-ABDA-E117F13D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67"/>
            <a:ext cx="10515600" cy="993273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CRM – customer retention research</a:t>
            </a:r>
            <a:endParaRPr lang="he-IL" sz="3100" b="1" cap="all" dirty="0">
              <a:ln w="500">
                <a:solidFill>
                  <a:srgbClr val="B13F9A">
                    <a:shade val="20000"/>
                    <a:satMod val="120000"/>
                  </a:srgbClr>
                </a:solidFill>
              </a:ln>
              <a:gradFill>
                <a:gsLst>
                  <a:gs pos="0">
                    <a:srgbClr val="F9B639">
                      <a:tint val="13000"/>
                    </a:srgbClr>
                  </a:gs>
                  <a:gs pos="10000">
                    <a:srgbClr val="F9B639">
                      <a:tint val="20000"/>
                    </a:srgbClr>
                  </a:gs>
                  <a:gs pos="49000">
                    <a:srgbClr val="F9B639">
                      <a:tint val="70000"/>
                    </a:srgbClr>
                  </a:gs>
                  <a:gs pos="50000">
                    <a:srgbClr val="F9B639">
                      <a:tint val="97000"/>
                    </a:srgbClr>
                  </a:gs>
                  <a:gs pos="100000">
                    <a:srgbClr val="F9B639">
                      <a:tint val="20000"/>
                    </a:srgbClr>
                  </a:gs>
                </a:gsLst>
                <a:lin ang="5400000" scaled="1"/>
              </a:gradFill>
              <a:latin typeface="Trebuchet M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67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3472B0-3D21-4E0C-BE4A-0E8232FB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17" y="89704"/>
            <a:ext cx="10763992" cy="1048039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Possess a world view</a:t>
            </a:r>
          </a:p>
        </p:txBody>
      </p:sp>
      <p:pic>
        <p:nvPicPr>
          <p:cNvPr id="11268" name="Picture 4" descr="×ª××¦××ª ×ª××× × ×¢×××¨ âªcoca cola figures 200 countriesâ¬â">
            <a:extLst>
              <a:ext uri="{FF2B5EF4-FFF2-40B4-BE49-F238E27FC236}">
                <a16:creationId xmlns:a16="http://schemas.microsoft.com/office/drawing/2014/main" id="{FBB6205C-58A9-4B52-8128-E06BE7BC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67" y="1294904"/>
            <a:ext cx="7761266" cy="566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92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1">
            <a:extLst>
              <a:ext uri="{FF2B5EF4-FFF2-40B4-BE49-F238E27FC236}">
                <a16:creationId xmlns:a16="http://schemas.microsoft.com/office/drawing/2014/main" id="{CA399611-3A5C-4159-9698-AF9816F9B9C1}"/>
              </a:ext>
            </a:extLst>
          </p:cNvPr>
          <p:cNvSpPr txBox="1">
            <a:spLocks/>
          </p:cNvSpPr>
          <p:nvPr/>
        </p:nvSpPr>
        <p:spPr>
          <a:xfrm>
            <a:off x="2745812" y="132202"/>
            <a:ext cx="6515100" cy="990600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 kern="1200" cap="all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9pPr>
            <a:extLst/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all" spc="0" normalizeH="0" baseline="0" noProof="0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Trebuchet MS"/>
                <a:ea typeface="+mj-ea"/>
                <a:cs typeface="Arial" charset="0"/>
              </a:rPr>
              <a:t>Coca cola’s strategy ?</a:t>
            </a:r>
          </a:p>
        </p:txBody>
      </p:sp>
      <p:pic>
        <p:nvPicPr>
          <p:cNvPr id="9218" name="Picture 2" descr="×ª××¦××ª ×ª××× × ×¢×××¨ âªcompetitive advantage cost vs differentiationâ¬â">
            <a:extLst>
              <a:ext uri="{FF2B5EF4-FFF2-40B4-BE49-F238E27FC236}">
                <a16:creationId xmlns:a16="http://schemas.microsoft.com/office/drawing/2014/main" id="{8E653A6D-3D9C-4FD5-9EE4-B5D2D24FE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812" y="1770790"/>
            <a:ext cx="7339982" cy="27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AB583C7F-EBC0-417B-AC1C-8C788BDD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413" y="4505899"/>
            <a:ext cx="3475765" cy="25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66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18D1B535-7F37-4D6F-ABB0-9277BA233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27" y="1640886"/>
            <a:ext cx="7210916" cy="5217114"/>
          </a:xfrm>
          <a:prstGeom prst="rect">
            <a:avLst/>
          </a:prstGeom>
        </p:spPr>
      </p:pic>
      <p:pic>
        <p:nvPicPr>
          <p:cNvPr id="12290" name="Picture 2" descr="×ª××¦××ª ×ª××× × ×¢×××¨ âªcoca cola BARCODEâ¬â">
            <a:extLst>
              <a:ext uri="{FF2B5EF4-FFF2-40B4-BE49-F238E27FC236}">
                <a16:creationId xmlns:a16="http://schemas.microsoft.com/office/drawing/2014/main" id="{28A2ACEC-8B0D-4479-B7ED-40DDCE09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" y="5217114"/>
            <a:ext cx="2933206" cy="146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×ª××¦××ª ×ª××× × ×¢×××¨ âªcoca cola key performance indexâ¬â">
            <a:extLst>
              <a:ext uri="{FF2B5EF4-FFF2-40B4-BE49-F238E27FC236}">
                <a16:creationId xmlns:a16="http://schemas.microsoft.com/office/drawing/2014/main" id="{E119C3E7-B758-4461-BF0B-F24734544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07" y="4120738"/>
            <a:ext cx="3873352" cy="273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id="{9DD9FB60-0C98-4C73-9C5E-B252BAE3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17" y="89704"/>
            <a:ext cx="10763992" cy="1048039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Possess a world view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DC6AB13-8CA5-41D7-B371-4D22D02B9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392" y="919189"/>
            <a:ext cx="3810000" cy="2905125"/>
          </a:xfrm>
          <a:prstGeom prst="rect">
            <a:avLst/>
          </a:prstGeom>
        </p:spPr>
      </p:pic>
      <p:pic>
        <p:nvPicPr>
          <p:cNvPr id="12292" name="Picture 4" descr="×ª××¦××ª ×ª××× × ×¢×××¨ âªcoca cola REPORTSâ¬â">
            <a:extLst>
              <a:ext uri="{FF2B5EF4-FFF2-40B4-BE49-F238E27FC236}">
                <a16:creationId xmlns:a16="http://schemas.microsoft.com/office/drawing/2014/main" id="{6436E2A4-7882-4CCB-ACBE-D77B408D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" y="319414"/>
            <a:ext cx="3208570" cy="24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38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7CB3E695-D20C-43B4-A54C-7240C7F38CB9}"/>
              </a:ext>
            </a:extLst>
          </p:cNvPr>
          <p:cNvSpPr/>
          <p:nvPr/>
        </p:nvSpPr>
        <p:spPr>
          <a:xfrm>
            <a:off x="863600" y="1213138"/>
            <a:ext cx="10665926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250190" indent="-342900" algn="l" rtl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rgbClr val="252525"/>
                </a:solidFill>
                <a:latin typeface="Arial"/>
                <a:cs typeface="Arial"/>
              </a:rPr>
              <a:t>“We </a:t>
            </a:r>
            <a:r>
              <a:rPr lang="en-US" sz="2400" spc="-60" dirty="0">
                <a:solidFill>
                  <a:srgbClr val="252525"/>
                </a:solidFill>
                <a:latin typeface="Arial"/>
                <a:cs typeface="Arial"/>
              </a:rPr>
              <a:t>have </a:t>
            </a:r>
            <a:r>
              <a:rPr lang="en-US" sz="2400" b="1" spc="-50" dirty="0">
                <a:solidFill>
                  <a:srgbClr val="FF0000"/>
                </a:solidFill>
                <a:latin typeface="Arial"/>
                <a:cs typeface="Arial"/>
              </a:rPr>
              <a:t>16 </a:t>
            </a:r>
            <a:r>
              <a:rPr lang="en-US" sz="2400" b="1" spc="45" dirty="0">
                <a:solidFill>
                  <a:srgbClr val="FF0000"/>
                </a:solidFill>
                <a:latin typeface="Arial"/>
                <a:cs typeface="Arial"/>
              </a:rPr>
              <a:t>million </a:t>
            </a:r>
            <a:r>
              <a:rPr lang="en-US" sz="2400" b="1" spc="10" dirty="0">
                <a:solidFill>
                  <a:srgbClr val="FF0000"/>
                </a:solidFill>
                <a:latin typeface="Arial"/>
                <a:cs typeface="Arial"/>
              </a:rPr>
              <a:t>retail </a:t>
            </a:r>
            <a:r>
              <a:rPr lang="en-US" sz="2400" b="1" spc="20" dirty="0">
                <a:solidFill>
                  <a:srgbClr val="FF0000"/>
                </a:solidFill>
                <a:latin typeface="Arial"/>
                <a:cs typeface="Arial"/>
              </a:rPr>
              <a:t>outlets </a:t>
            </a:r>
            <a:r>
              <a:rPr lang="en-US" sz="2400" spc="15" dirty="0">
                <a:solidFill>
                  <a:srgbClr val="252525"/>
                </a:solidFill>
                <a:latin typeface="Arial"/>
                <a:cs typeface="Arial"/>
              </a:rPr>
              <a:t>around </a:t>
            </a:r>
            <a:r>
              <a:rPr lang="en-US" sz="2400" spc="2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sz="2400" spc="40" dirty="0">
                <a:solidFill>
                  <a:srgbClr val="252525"/>
                </a:solidFill>
                <a:latin typeface="Arial"/>
                <a:cs typeface="Arial"/>
              </a:rPr>
              <a:t>world  </a:t>
            </a:r>
            <a:r>
              <a:rPr lang="en-US" sz="2400" spc="50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lang="en-US" sz="2400" spc="-50" dirty="0">
                <a:solidFill>
                  <a:srgbClr val="252525"/>
                </a:solidFill>
                <a:latin typeface="Arial"/>
                <a:cs typeface="Arial"/>
              </a:rPr>
              <a:t>sell </a:t>
            </a:r>
            <a:r>
              <a:rPr lang="en-US" sz="2400" spc="-60" dirty="0">
                <a:solidFill>
                  <a:srgbClr val="252525"/>
                </a:solidFill>
                <a:latin typeface="Arial"/>
                <a:cs typeface="Arial"/>
              </a:rPr>
              <a:t>Coca-Cola </a:t>
            </a:r>
            <a:r>
              <a:rPr lang="en-US" sz="2400" spc="5" dirty="0">
                <a:solidFill>
                  <a:srgbClr val="252525"/>
                </a:solidFill>
                <a:latin typeface="Arial"/>
                <a:cs typeface="Arial"/>
              </a:rPr>
              <a:t>[products], </a:t>
            </a:r>
            <a:r>
              <a:rPr lang="en-US" sz="2400" spc="-10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lang="en-US" sz="2400" spc="-45" dirty="0">
                <a:solidFill>
                  <a:srgbClr val="252525"/>
                </a:solidFill>
                <a:latin typeface="Arial"/>
                <a:cs typeface="Arial"/>
              </a:rPr>
              <a:t>we </a:t>
            </a:r>
            <a:r>
              <a:rPr lang="en-US" sz="2400" spc="-60" dirty="0">
                <a:solidFill>
                  <a:srgbClr val="252525"/>
                </a:solidFill>
                <a:latin typeface="Arial"/>
                <a:cs typeface="Arial"/>
              </a:rPr>
              <a:t>have </a:t>
            </a:r>
            <a:r>
              <a:rPr lang="en-US" sz="2400" spc="110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lang="en-US" sz="2400" spc="-60" dirty="0">
                <a:solidFill>
                  <a:srgbClr val="252525"/>
                </a:solidFill>
                <a:latin typeface="Arial"/>
                <a:cs typeface="Arial"/>
              </a:rPr>
              <a:t>have  </a:t>
            </a:r>
            <a:r>
              <a:rPr lang="en-US" sz="2400" spc="30" dirty="0">
                <a:solidFill>
                  <a:srgbClr val="252525"/>
                </a:solidFill>
                <a:latin typeface="Arial"/>
                <a:cs typeface="Arial"/>
              </a:rPr>
              <a:t>common </a:t>
            </a:r>
            <a:r>
              <a:rPr lang="en-US" sz="2400" spc="-50" dirty="0">
                <a:solidFill>
                  <a:srgbClr val="252525"/>
                </a:solidFill>
                <a:latin typeface="Arial"/>
                <a:cs typeface="Arial"/>
              </a:rPr>
              <a:t>practices, </a:t>
            </a:r>
            <a:r>
              <a:rPr lang="en-US" sz="2400" spc="-75" dirty="0">
                <a:solidFill>
                  <a:srgbClr val="252525"/>
                </a:solidFill>
                <a:latin typeface="Arial"/>
                <a:cs typeface="Arial"/>
              </a:rPr>
              <a:t>processes </a:t>
            </a:r>
            <a:r>
              <a:rPr lang="en-US" sz="2400" spc="-10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lang="en-US" sz="2400" spc="-15" dirty="0">
                <a:solidFill>
                  <a:srgbClr val="252525"/>
                </a:solidFill>
                <a:latin typeface="Arial"/>
                <a:cs typeface="Arial"/>
              </a:rPr>
              <a:t>capabilities </a:t>
            </a:r>
            <a:r>
              <a:rPr lang="en-US" sz="2400" spc="45" dirty="0">
                <a:solidFill>
                  <a:srgbClr val="252525"/>
                </a:solidFill>
                <a:latin typeface="Arial"/>
                <a:cs typeface="Arial"/>
              </a:rPr>
              <a:t>no </a:t>
            </a:r>
            <a:r>
              <a:rPr lang="en-US" sz="2400" spc="25" dirty="0">
                <a:solidFill>
                  <a:srgbClr val="252525"/>
                </a:solidFill>
                <a:latin typeface="Arial"/>
                <a:cs typeface="Arial"/>
              </a:rPr>
              <a:t>matter </a:t>
            </a:r>
            <a:r>
              <a:rPr lang="en-US" sz="2400" spc="-25" dirty="0">
                <a:solidFill>
                  <a:srgbClr val="252525"/>
                </a:solidFill>
                <a:latin typeface="Arial"/>
                <a:cs typeface="Arial"/>
              </a:rPr>
              <a:t>where </a:t>
            </a:r>
            <a:r>
              <a:rPr lang="en-US" sz="2400" spc="-45" dirty="0">
                <a:solidFill>
                  <a:srgbClr val="252525"/>
                </a:solidFill>
                <a:latin typeface="Arial"/>
                <a:cs typeface="Arial"/>
              </a:rPr>
              <a:t>we </a:t>
            </a:r>
            <a:r>
              <a:rPr lang="en-US" sz="2400" spc="5" dirty="0">
                <a:solidFill>
                  <a:srgbClr val="252525"/>
                </a:solidFill>
                <a:latin typeface="Arial"/>
                <a:cs typeface="Arial"/>
              </a:rPr>
              <a:t>operate </a:t>
            </a:r>
            <a:r>
              <a:rPr lang="en-US" sz="2400" spc="30" dirty="0">
                <a:solidFill>
                  <a:srgbClr val="252525"/>
                </a:solidFill>
                <a:latin typeface="Arial"/>
                <a:cs typeface="Arial"/>
              </a:rPr>
              <a:t>in </a:t>
            </a:r>
            <a:r>
              <a:rPr lang="en-US" sz="2400" spc="2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sz="2400" spc="20" dirty="0">
                <a:solidFill>
                  <a:srgbClr val="252525"/>
                </a:solidFill>
                <a:latin typeface="Arial"/>
                <a:cs typeface="Arial"/>
              </a:rPr>
              <a:t>world,” </a:t>
            </a:r>
            <a:r>
              <a:rPr lang="en-US" sz="2400" spc="30" dirty="0">
                <a:solidFill>
                  <a:srgbClr val="252525"/>
                </a:solidFill>
                <a:latin typeface="Arial"/>
                <a:cs typeface="Arial"/>
              </a:rPr>
              <a:t>Buffington  </a:t>
            </a:r>
            <a:r>
              <a:rPr lang="en-US" sz="2400" spc="-55" dirty="0">
                <a:solidFill>
                  <a:srgbClr val="252525"/>
                </a:solidFill>
                <a:latin typeface="Arial"/>
                <a:cs typeface="Arial"/>
              </a:rPr>
              <a:t>explains. </a:t>
            </a:r>
            <a:r>
              <a:rPr lang="en-US" sz="2400" spc="-5" dirty="0">
                <a:solidFill>
                  <a:srgbClr val="252525"/>
                </a:solidFill>
                <a:latin typeface="Arial"/>
                <a:cs typeface="Arial"/>
              </a:rPr>
              <a:t>“We </a:t>
            </a:r>
            <a:r>
              <a:rPr lang="en-US" sz="2400" spc="75" dirty="0">
                <a:solidFill>
                  <a:srgbClr val="252525"/>
                </a:solidFill>
                <a:latin typeface="Arial"/>
                <a:cs typeface="Arial"/>
              </a:rPr>
              <a:t>do </a:t>
            </a:r>
            <a:r>
              <a:rPr lang="en-US" sz="2400" spc="20" dirty="0">
                <a:solidFill>
                  <a:srgbClr val="252525"/>
                </a:solidFill>
                <a:latin typeface="Arial"/>
                <a:cs typeface="Arial"/>
              </a:rPr>
              <a:t>direct </a:t>
            </a:r>
            <a:r>
              <a:rPr lang="en-US" sz="2400" spc="-10" dirty="0">
                <a:solidFill>
                  <a:srgbClr val="252525"/>
                </a:solidFill>
                <a:latin typeface="Arial"/>
                <a:cs typeface="Arial"/>
              </a:rPr>
              <a:t>store </a:t>
            </a:r>
            <a:r>
              <a:rPr lang="en-US" sz="2400" spc="-15" dirty="0">
                <a:solidFill>
                  <a:srgbClr val="252525"/>
                </a:solidFill>
                <a:latin typeface="Arial"/>
                <a:cs typeface="Arial"/>
              </a:rPr>
              <a:t>delivery </a:t>
            </a:r>
            <a:r>
              <a:rPr lang="en-US" sz="2400" spc="110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lang="en-US" sz="2400" spc="20" dirty="0">
                <a:solidFill>
                  <a:srgbClr val="252525"/>
                </a:solidFill>
                <a:latin typeface="Arial"/>
                <a:cs typeface="Arial"/>
              </a:rPr>
              <a:t>more </a:t>
            </a:r>
            <a:r>
              <a:rPr lang="en-US" sz="2400" spc="15" dirty="0">
                <a:solidFill>
                  <a:srgbClr val="252525"/>
                </a:solidFill>
                <a:latin typeface="Arial"/>
                <a:cs typeface="Arial"/>
              </a:rPr>
              <a:t>than</a:t>
            </a:r>
            <a:r>
              <a:rPr lang="en-US" sz="240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spc="-50" dirty="0">
                <a:solidFill>
                  <a:srgbClr val="252525"/>
                </a:solidFill>
                <a:latin typeface="Arial"/>
                <a:cs typeface="Arial"/>
              </a:rPr>
              <a:t>10  </a:t>
            </a:r>
            <a:r>
              <a:rPr lang="en-US" sz="2400" spc="45" dirty="0">
                <a:solidFill>
                  <a:srgbClr val="252525"/>
                </a:solidFill>
                <a:latin typeface="Arial"/>
                <a:cs typeface="Arial"/>
              </a:rPr>
              <a:t>million </a:t>
            </a:r>
            <a:r>
              <a:rPr lang="en-US" sz="2400" spc="75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lang="en-US" sz="2400" spc="-10" dirty="0">
                <a:solidFill>
                  <a:srgbClr val="252525"/>
                </a:solidFill>
                <a:latin typeface="Arial"/>
                <a:cs typeface="Arial"/>
              </a:rPr>
              <a:t>those </a:t>
            </a:r>
            <a:r>
              <a:rPr lang="en-US" sz="2400" spc="15" dirty="0">
                <a:solidFill>
                  <a:srgbClr val="252525"/>
                </a:solidFill>
                <a:latin typeface="Arial"/>
                <a:cs typeface="Arial"/>
              </a:rPr>
              <a:t>[retail </a:t>
            </a:r>
            <a:r>
              <a:rPr lang="en-US" sz="2400" spc="5" dirty="0">
                <a:solidFill>
                  <a:srgbClr val="252525"/>
                </a:solidFill>
                <a:latin typeface="Arial"/>
                <a:cs typeface="Arial"/>
              </a:rPr>
              <a:t>outlets]. </a:t>
            </a:r>
            <a:r>
              <a:rPr lang="en-US" sz="2400" spc="-60" dirty="0">
                <a:solidFill>
                  <a:srgbClr val="252525"/>
                </a:solidFill>
                <a:latin typeface="Arial"/>
                <a:cs typeface="Arial"/>
              </a:rPr>
              <a:t>We </a:t>
            </a:r>
            <a:r>
              <a:rPr lang="en-US" sz="2400" spc="-45" dirty="0">
                <a:solidFill>
                  <a:srgbClr val="252525"/>
                </a:solidFill>
                <a:latin typeface="Arial"/>
                <a:cs typeface="Arial"/>
              </a:rPr>
              <a:t>make </a:t>
            </a:r>
            <a:r>
              <a:rPr lang="en-US" sz="2400" spc="-60" dirty="0">
                <a:solidFill>
                  <a:srgbClr val="252525"/>
                </a:solidFill>
                <a:latin typeface="Arial"/>
                <a:cs typeface="Arial"/>
              </a:rPr>
              <a:t>sure </a:t>
            </a:r>
            <a:r>
              <a:rPr lang="en-US" sz="2400" spc="-45" dirty="0">
                <a:solidFill>
                  <a:srgbClr val="252525"/>
                </a:solidFill>
                <a:latin typeface="Arial"/>
                <a:cs typeface="Arial"/>
              </a:rPr>
              <a:t>we </a:t>
            </a:r>
            <a:r>
              <a:rPr lang="en-US" sz="2400" spc="45" dirty="0">
                <a:solidFill>
                  <a:srgbClr val="252525"/>
                </a:solidFill>
                <a:latin typeface="Arial"/>
                <a:cs typeface="Arial"/>
              </a:rPr>
              <a:t>get  </a:t>
            </a:r>
            <a:r>
              <a:rPr lang="en-US" sz="2400" spc="2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sz="2400" spc="45" dirty="0">
                <a:solidFill>
                  <a:srgbClr val="252525"/>
                </a:solidFill>
                <a:latin typeface="Arial"/>
                <a:cs typeface="Arial"/>
              </a:rPr>
              <a:t>product on </a:t>
            </a:r>
            <a:r>
              <a:rPr lang="en-US" sz="2400" spc="2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sz="2400" spc="-85" dirty="0">
                <a:solidFill>
                  <a:srgbClr val="252525"/>
                </a:solidFill>
                <a:latin typeface="Arial"/>
                <a:cs typeface="Arial"/>
              </a:rPr>
              <a:t>shelves </a:t>
            </a:r>
            <a:r>
              <a:rPr lang="en-US" sz="2400" spc="30" dirty="0">
                <a:solidFill>
                  <a:srgbClr val="252525"/>
                </a:solidFill>
                <a:latin typeface="Arial"/>
                <a:cs typeface="Arial"/>
              </a:rPr>
              <a:t>in </a:t>
            </a:r>
            <a:r>
              <a:rPr lang="en-US" sz="2400" spc="-125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lang="en-US" sz="2400" b="1" spc="-15" dirty="0">
                <a:solidFill>
                  <a:srgbClr val="FF0000"/>
                </a:solidFill>
                <a:latin typeface="Arial"/>
                <a:cs typeface="Arial"/>
              </a:rPr>
              <a:t>consistent</a:t>
            </a:r>
            <a:r>
              <a:rPr lang="en-US" sz="24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spc="-55" dirty="0">
                <a:solidFill>
                  <a:srgbClr val="252525"/>
                </a:solidFill>
                <a:latin typeface="Arial"/>
                <a:cs typeface="Arial"/>
              </a:rPr>
              <a:t>way </a:t>
            </a:r>
            <a:r>
              <a:rPr lang="en-US" sz="2400" spc="65" dirty="0">
                <a:solidFill>
                  <a:srgbClr val="252525"/>
                </a:solidFill>
                <a:latin typeface="Arial"/>
                <a:cs typeface="Arial"/>
              </a:rPr>
              <a:t>from </a:t>
            </a:r>
            <a:r>
              <a:rPr lang="en-US" sz="2400" spc="-125" dirty="0">
                <a:solidFill>
                  <a:srgbClr val="252525"/>
                </a:solidFill>
                <a:latin typeface="Arial"/>
                <a:cs typeface="Arial"/>
              </a:rPr>
              <a:t>a  </a:t>
            </a:r>
            <a:r>
              <a:rPr lang="en-US" sz="2400" spc="25" dirty="0">
                <a:solidFill>
                  <a:srgbClr val="252525"/>
                </a:solidFill>
                <a:latin typeface="Arial"/>
                <a:cs typeface="Arial"/>
              </a:rPr>
              <a:t>quality </a:t>
            </a:r>
            <a:r>
              <a:rPr lang="en-US" sz="2400" spc="-10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collaborative</a:t>
            </a:r>
            <a:r>
              <a:rPr lang="en-US" sz="24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spc="10" dirty="0">
                <a:solidFill>
                  <a:srgbClr val="252525"/>
                </a:solidFill>
                <a:latin typeface="Arial"/>
                <a:cs typeface="Arial"/>
              </a:rPr>
              <a:t>standpoint, </a:t>
            </a:r>
            <a:r>
              <a:rPr lang="en-US" sz="2400" spc="55" dirty="0">
                <a:solidFill>
                  <a:srgbClr val="252525"/>
                </a:solidFill>
                <a:latin typeface="Arial"/>
                <a:cs typeface="Arial"/>
              </a:rPr>
              <a:t>doing </a:t>
            </a:r>
            <a:r>
              <a:rPr lang="en-US" sz="2400" spc="95" dirty="0">
                <a:solidFill>
                  <a:srgbClr val="252525"/>
                </a:solidFill>
                <a:latin typeface="Arial"/>
                <a:cs typeface="Arial"/>
              </a:rPr>
              <a:t>it </a:t>
            </a:r>
            <a:r>
              <a:rPr lang="en-US" sz="2400" spc="-40" dirty="0">
                <a:solidFill>
                  <a:srgbClr val="252525"/>
                </a:solidFill>
                <a:latin typeface="Arial"/>
                <a:cs typeface="Arial"/>
              </a:rPr>
              <a:t>very  </a:t>
            </a:r>
            <a:r>
              <a:rPr lang="en-US" sz="2400" b="1" spc="10" dirty="0">
                <a:solidFill>
                  <a:srgbClr val="FF0000"/>
                </a:solidFill>
                <a:latin typeface="Arial"/>
                <a:cs typeface="Arial"/>
              </a:rPr>
              <a:t>efficiently</a:t>
            </a:r>
            <a:r>
              <a:rPr lang="en-US" sz="2400" spc="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spc="15" dirty="0">
                <a:solidFill>
                  <a:srgbClr val="252525"/>
                </a:solidFill>
                <a:latin typeface="Arial"/>
                <a:cs typeface="Arial"/>
              </a:rPr>
              <a:t>by </a:t>
            </a:r>
            <a:r>
              <a:rPr lang="en-US" sz="2400" spc="-10" dirty="0">
                <a:solidFill>
                  <a:srgbClr val="252525"/>
                </a:solidFill>
                <a:latin typeface="Arial"/>
                <a:cs typeface="Arial"/>
              </a:rPr>
              <a:t>leveraging </a:t>
            </a:r>
            <a:r>
              <a:rPr lang="en-US" sz="2400" spc="40" dirty="0">
                <a:solidFill>
                  <a:srgbClr val="252525"/>
                </a:solidFill>
                <a:latin typeface="Arial"/>
                <a:cs typeface="Arial"/>
              </a:rPr>
              <a:t>our </a:t>
            </a:r>
            <a:r>
              <a:rPr lang="en-US" sz="2400" spc="25" dirty="0">
                <a:solidFill>
                  <a:srgbClr val="252525"/>
                </a:solidFill>
                <a:latin typeface="Arial"/>
                <a:cs typeface="Arial"/>
              </a:rPr>
              <a:t>global </a:t>
            </a:r>
            <a:r>
              <a:rPr lang="en-US" sz="2400" b="1" spc="-15" dirty="0">
                <a:solidFill>
                  <a:srgbClr val="FF0000"/>
                </a:solidFill>
                <a:latin typeface="Arial"/>
                <a:cs typeface="Arial"/>
              </a:rPr>
              <a:t>best </a:t>
            </a:r>
            <a:r>
              <a:rPr lang="en-US" sz="2400" b="1" spc="-35" dirty="0">
                <a:solidFill>
                  <a:srgbClr val="FF0000"/>
                </a:solidFill>
                <a:latin typeface="Arial"/>
                <a:cs typeface="Arial"/>
              </a:rPr>
              <a:t>practices </a:t>
            </a:r>
            <a:r>
              <a:rPr lang="en-US" sz="2400" spc="-5" dirty="0">
                <a:solidFill>
                  <a:srgbClr val="252525"/>
                </a:solidFill>
                <a:latin typeface="Arial"/>
                <a:cs typeface="Arial"/>
              </a:rPr>
              <a:t>and  </a:t>
            </a:r>
            <a:r>
              <a:rPr lang="en-US" sz="2400" b="1" spc="50" dirty="0">
                <a:solidFill>
                  <a:srgbClr val="FF0000"/>
                </a:solidFill>
                <a:latin typeface="Arial"/>
                <a:cs typeface="Arial"/>
              </a:rPr>
              <a:t>building </a:t>
            </a:r>
            <a:r>
              <a:rPr lang="en-US" sz="2400" b="1" spc="-15" dirty="0">
                <a:solidFill>
                  <a:srgbClr val="FF0000"/>
                </a:solidFill>
                <a:latin typeface="Arial"/>
                <a:cs typeface="Arial"/>
              </a:rPr>
              <a:t>capabilities </a:t>
            </a:r>
            <a:r>
              <a:rPr lang="en-US" sz="2400" spc="15" dirty="0">
                <a:solidFill>
                  <a:srgbClr val="252525"/>
                </a:solidFill>
                <a:latin typeface="Arial"/>
                <a:cs typeface="Arial"/>
              </a:rPr>
              <a:t>at </a:t>
            </a:r>
            <a:r>
              <a:rPr lang="en-US" sz="2400" spc="2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sz="2400" spc="-15" dirty="0">
                <a:solidFill>
                  <a:srgbClr val="252525"/>
                </a:solidFill>
                <a:latin typeface="Arial"/>
                <a:cs typeface="Arial"/>
              </a:rPr>
              <a:t>local</a:t>
            </a:r>
            <a:r>
              <a:rPr lang="en-US" sz="2400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spc="-30" dirty="0">
                <a:solidFill>
                  <a:srgbClr val="252525"/>
                </a:solidFill>
                <a:latin typeface="Arial"/>
                <a:cs typeface="Arial"/>
              </a:rPr>
              <a:t>level.”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B6D44434-D50B-4D0E-855E-CACC2218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17" y="89704"/>
            <a:ext cx="10763992" cy="1048039"/>
          </a:xfr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Possess a world view</a:t>
            </a:r>
          </a:p>
        </p:txBody>
      </p:sp>
    </p:spTree>
    <p:extLst>
      <p:ext uri="{BB962C8B-B14F-4D97-AF65-F5344CB8AC3E}">
        <p14:creationId xmlns:p14="http://schemas.microsoft.com/office/powerpoint/2010/main" val="3044156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×ª××¦××ª ×ª××× × ×¢×××¨ âªhuman resourcesâ¬â">
            <a:extLst>
              <a:ext uri="{FF2B5EF4-FFF2-40B4-BE49-F238E27FC236}">
                <a16:creationId xmlns:a16="http://schemas.microsoft.com/office/drawing/2014/main" id="{C3A03D45-FC42-4883-8CE2-C984BB30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501" y="1964438"/>
            <a:ext cx="51625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F8ED6E9-C010-4F98-8C22-4248AB82A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0" y="3331211"/>
            <a:ext cx="3962400" cy="3095625"/>
          </a:xfrm>
          <a:prstGeom prst="rect">
            <a:avLst/>
          </a:prstGeom>
        </p:spPr>
      </p:pic>
      <p:pic>
        <p:nvPicPr>
          <p:cNvPr id="2050" name="Picture 2" descr="×ª××¦××ª ×ª××× × ×¢×××¨ âªmeetup  â¬â">
            <a:extLst>
              <a:ext uri="{FF2B5EF4-FFF2-40B4-BE49-F238E27FC236}">
                <a16:creationId xmlns:a16="http://schemas.microsoft.com/office/drawing/2014/main" id="{15514DEF-510A-4E15-A279-4A33BC545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84" y="3841049"/>
            <a:ext cx="3908808" cy="293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2B84545-163F-4ED8-BDAA-C71BA0F86BDB}"/>
              </a:ext>
            </a:extLst>
          </p:cNvPr>
          <p:cNvSpPr/>
          <p:nvPr/>
        </p:nvSpPr>
        <p:spPr>
          <a:xfrm>
            <a:off x="286511" y="175074"/>
            <a:ext cx="11671941" cy="1815882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ea typeface="+mj-ea"/>
                <a:cs typeface="Arial" charset="0"/>
              </a:rPr>
              <a:t>People: 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100" b="1" cap="all" dirty="0">
              <a:ln w="500">
                <a:solidFill>
                  <a:srgbClr val="B13F9A">
                    <a:shade val="20000"/>
                    <a:satMod val="120000"/>
                  </a:srgbClr>
                </a:solidFill>
              </a:ln>
              <a:gradFill>
                <a:gsLst>
                  <a:gs pos="0">
                    <a:srgbClr val="F9B639">
                      <a:tint val="13000"/>
                    </a:srgbClr>
                  </a:gs>
                  <a:gs pos="10000">
                    <a:srgbClr val="F9B639">
                      <a:tint val="20000"/>
                    </a:srgbClr>
                  </a:gs>
                  <a:gs pos="49000">
                    <a:srgbClr val="F9B639">
                      <a:tint val="70000"/>
                    </a:srgbClr>
                  </a:gs>
                  <a:gs pos="50000">
                    <a:srgbClr val="F9B639">
                      <a:tint val="97000"/>
                    </a:srgbClr>
                  </a:gs>
                  <a:gs pos="100000">
                    <a:srgbClr val="F9B639">
                      <a:tint val="20000"/>
                    </a:srgbClr>
                  </a:gs>
                </a:gsLst>
                <a:lin ang="5400000" scaled="1"/>
              </a:gradFill>
              <a:latin typeface="Trebuchet MS"/>
              <a:ea typeface="+mj-ea"/>
              <a:cs typeface="Arial" charset="0"/>
            </a:endParaRP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ea typeface="+mj-ea"/>
                <a:cs typeface="Arial" charset="0"/>
              </a:rPr>
              <a:t>Be a great place to work where people are inspired to be the best they can be.</a:t>
            </a:r>
          </a:p>
        </p:txBody>
      </p:sp>
    </p:spTree>
    <p:extLst>
      <p:ext uri="{BB962C8B-B14F-4D97-AF65-F5344CB8AC3E}">
        <p14:creationId xmlns:p14="http://schemas.microsoft.com/office/powerpoint/2010/main" val="2579746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82B84545-163F-4ED8-BDAA-C71BA0F86BDB}"/>
              </a:ext>
            </a:extLst>
          </p:cNvPr>
          <p:cNvSpPr/>
          <p:nvPr/>
        </p:nvSpPr>
        <p:spPr>
          <a:xfrm>
            <a:off x="286511" y="175074"/>
            <a:ext cx="11671941" cy="523220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ea typeface="+mj-ea"/>
                <a:cs typeface="Arial" charset="0"/>
              </a:rPr>
              <a:t>IT FORCE</a:t>
            </a: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EA5DEB7-DE97-4C5C-8703-8B444EBBC98D}"/>
              </a:ext>
            </a:extLst>
          </p:cNvPr>
          <p:cNvSpPr/>
          <p:nvPr/>
        </p:nvSpPr>
        <p:spPr>
          <a:xfrm>
            <a:off x="444499" y="952500"/>
            <a:ext cx="11671941" cy="575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spc="-35" dirty="0">
                <a:solidFill>
                  <a:srgbClr val="252525"/>
                </a:solidFill>
                <a:latin typeface="Arial"/>
                <a:cs typeface="Arial"/>
              </a:rPr>
              <a:t>Advance </a:t>
            </a:r>
            <a:r>
              <a:rPr lang="en-US" sz="2700" spc="3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sz="2700" dirty="0">
                <a:solidFill>
                  <a:srgbClr val="252525"/>
                </a:solidFill>
                <a:latin typeface="Arial"/>
                <a:cs typeface="Arial"/>
              </a:rPr>
              <a:t>existing </a:t>
            </a:r>
            <a:r>
              <a:rPr lang="en-US" sz="2700" spc="3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sz="2700" spc="-105" dirty="0">
                <a:solidFill>
                  <a:srgbClr val="252525"/>
                </a:solidFill>
                <a:latin typeface="Arial"/>
                <a:cs typeface="Arial"/>
              </a:rPr>
              <a:t>SAP- </a:t>
            </a:r>
            <a:r>
              <a:rPr lang="en-US" sz="2700" dirty="0">
                <a:solidFill>
                  <a:srgbClr val="252525"/>
                </a:solidFill>
                <a:latin typeface="Arial"/>
                <a:cs typeface="Arial"/>
              </a:rPr>
              <a:t>web </a:t>
            </a:r>
            <a:r>
              <a:rPr lang="en-US" sz="2700" spc="-35" dirty="0">
                <a:solidFill>
                  <a:srgbClr val="252525"/>
                </a:solidFill>
                <a:latin typeface="Arial"/>
                <a:cs typeface="Arial"/>
              </a:rPr>
              <a:t>based </a:t>
            </a:r>
            <a:r>
              <a:rPr lang="en-US" sz="2700" spc="-5" dirty="0">
                <a:solidFill>
                  <a:srgbClr val="252525"/>
                </a:solidFill>
                <a:latin typeface="Arial"/>
                <a:cs typeface="Arial"/>
              </a:rPr>
              <a:t>software </a:t>
            </a:r>
            <a:r>
              <a:rPr lang="en-US" sz="2700" spc="-114" dirty="0">
                <a:solidFill>
                  <a:srgbClr val="252525"/>
                </a:solidFill>
                <a:latin typeface="Arial"/>
                <a:cs typeface="Arial"/>
              </a:rPr>
              <a:t>– </a:t>
            </a:r>
            <a:r>
              <a:rPr lang="en-US" sz="2700" spc="-215" dirty="0">
                <a:solidFill>
                  <a:srgbClr val="252525"/>
                </a:solidFill>
                <a:latin typeface="Arial"/>
                <a:cs typeface="Arial"/>
              </a:rPr>
              <a:t>EBP  </a:t>
            </a:r>
            <a:r>
              <a:rPr lang="en-US" sz="2700" spc="15" dirty="0">
                <a:solidFill>
                  <a:srgbClr val="252525"/>
                </a:solidFill>
                <a:latin typeface="Arial"/>
                <a:cs typeface="Arial"/>
              </a:rPr>
              <a:t>by</a:t>
            </a:r>
            <a:r>
              <a:rPr lang="en-US" sz="2700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700" dirty="0">
                <a:solidFill>
                  <a:srgbClr val="252525"/>
                </a:solidFill>
                <a:latin typeface="Arial"/>
                <a:cs typeface="Arial"/>
              </a:rPr>
              <a:t>having</a:t>
            </a:r>
            <a:endParaRPr lang="en-US" sz="2700" dirty="0">
              <a:latin typeface="Arial"/>
              <a:cs typeface="Arial"/>
            </a:endParaRPr>
          </a:p>
          <a:p>
            <a:pPr marL="355600" algn="l" rtl="0">
              <a:lnSpc>
                <a:spcPct val="150000"/>
              </a:lnSpc>
            </a:pPr>
            <a:r>
              <a:rPr lang="en-US" sz="2700" spc="-10" dirty="0">
                <a:solidFill>
                  <a:srgbClr val="252525"/>
                </a:solidFill>
                <a:latin typeface="Arial"/>
                <a:cs typeface="Arial"/>
              </a:rPr>
              <a:t>In house </a:t>
            </a:r>
            <a:r>
              <a:rPr lang="en-US" sz="2700" spc="-245" dirty="0">
                <a:solidFill>
                  <a:srgbClr val="252525"/>
                </a:solidFill>
                <a:latin typeface="Arial"/>
                <a:cs typeface="Arial"/>
              </a:rPr>
              <a:t>R </a:t>
            </a:r>
            <a:r>
              <a:rPr lang="en-US" sz="2700" spc="270" dirty="0">
                <a:solidFill>
                  <a:srgbClr val="252525"/>
                </a:solidFill>
                <a:latin typeface="Arial"/>
                <a:cs typeface="Arial"/>
              </a:rPr>
              <a:t>&amp;</a:t>
            </a:r>
            <a:r>
              <a:rPr lang="en-US" sz="2700" spc="-40" dirty="0">
                <a:solidFill>
                  <a:srgbClr val="252525"/>
                </a:solidFill>
                <a:latin typeface="Arial"/>
                <a:cs typeface="Arial"/>
              </a:rPr>
              <a:t>D</a:t>
            </a:r>
            <a:r>
              <a:rPr lang="en-US" sz="2700" spc="-380" dirty="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lang="en-US" sz="2700" spc="-25" dirty="0">
                <a:solidFill>
                  <a:srgbClr val="252525"/>
                </a:solidFill>
                <a:latin typeface="Arial"/>
                <a:cs typeface="Arial"/>
              </a:rPr>
              <a:t>team.</a:t>
            </a:r>
            <a:endParaRPr lang="en-US" sz="2700" dirty="0">
              <a:latin typeface="Arial"/>
              <a:cs typeface="Arial"/>
            </a:endParaRPr>
          </a:p>
          <a:p>
            <a:pPr marL="355600" marR="822325" indent="-342900" algn="l" rtl="0">
              <a:lnSpc>
                <a:spcPct val="150000"/>
              </a:lnSpc>
              <a:spcBef>
                <a:spcPts val="48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spc="40" dirty="0">
                <a:solidFill>
                  <a:srgbClr val="252525"/>
                </a:solidFill>
                <a:latin typeface="Arial"/>
                <a:cs typeface="Arial"/>
              </a:rPr>
              <a:t>More </a:t>
            </a:r>
            <a:r>
              <a:rPr lang="en-US" sz="2700" spc="10" dirty="0">
                <a:solidFill>
                  <a:srgbClr val="252525"/>
                </a:solidFill>
                <a:latin typeface="Arial"/>
                <a:cs typeface="Arial"/>
              </a:rPr>
              <a:t>functionalities </a:t>
            </a:r>
            <a:r>
              <a:rPr lang="en-US" sz="2700" spc="9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lang="en-US" sz="2700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lang="en-US" sz="2700" spc="5" dirty="0">
                <a:solidFill>
                  <a:srgbClr val="252525"/>
                </a:solidFill>
                <a:latin typeface="Arial"/>
                <a:cs typeface="Arial"/>
              </a:rPr>
              <a:t>added </a:t>
            </a:r>
            <a:r>
              <a:rPr lang="en-US" sz="2700" spc="45" dirty="0">
                <a:solidFill>
                  <a:srgbClr val="252525"/>
                </a:solidFill>
                <a:latin typeface="Arial"/>
                <a:cs typeface="Arial"/>
              </a:rPr>
              <a:t>with </a:t>
            </a:r>
            <a:r>
              <a:rPr lang="en-US" sz="2700" spc="30" dirty="0">
                <a:solidFill>
                  <a:srgbClr val="252525"/>
                </a:solidFill>
                <a:latin typeface="Arial"/>
                <a:cs typeface="Arial"/>
              </a:rPr>
              <a:t>proper </a:t>
            </a:r>
            <a:r>
              <a:rPr lang="en-US" sz="2700" spc="-15" dirty="0">
                <a:solidFill>
                  <a:srgbClr val="252525"/>
                </a:solidFill>
                <a:latin typeface="Arial"/>
                <a:cs typeface="Arial"/>
              </a:rPr>
              <a:t>feedback</a:t>
            </a:r>
            <a:r>
              <a:rPr lang="en-US" sz="2700" spc="-2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700" spc="55" dirty="0">
                <a:solidFill>
                  <a:srgbClr val="252525"/>
                </a:solidFill>
                <a:latin typeface="Arial"/>
                <a:cs typeface="Arial"/>
              </a:rPr>
              <a:t>from  </a:t>
            </a:r>
            <a:r>
              <a:rPr lang="en-US" sz="2700" spc="-10" dirty="0">
                <a:solidFill>
                  <a:srgbClr val="252525"/>
                </a:solidFill>
                <a:latin typeface="Arial"/>
                <a:cs typeface="Arial"/>
              </a:rPr>
              <a:t>supplier, </a:t>
            </a:r>
            <a:r>
              <a:rPr lang="en-US" sz="2700" spc="10" dirty="0">
                <a:solidFill>
                  <a:srgbClr val="252525"/>
                </a:solidFill>
                <a:latin typeface="Arial"/>
                <a:cs typeface="Arial"/>
              </a:rPr>
              <a:t>vendor</a:t>
            </a:r>
            <a:r>
              <a:rPr lang="en-US" sz="2700" spc="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700" spc="-5" dirty="0" err="1">
                <a:solidFill>
                  <a:srgbClr val="252525"/>
                </a:solidFill>
                <a:latin typeface="Arial"/>
                <a:cs typeface="Arial"/>
              </a:rPr>
              <a:t>etc</a:t>
            </a:r>
            <a:r>
              <a:rPr lang="en-US" sz="2700" spc="-5" dirty="0">
                <a:solidFill>
                  <a:srgbClr val="252525"/>
                </a:solidFill>
                <a:latin typeface="Arial"/>
                <a:cs typeface="Arial"/>
              </a:rPr>
              <a:t>…</a:t>
            </a:r>
            <a:endParaRPr lang="en-US" sz="2700" dirty="0">
              <a:latin typeface="Arial"/>
              <a:cs typeface="Arial"/>
            </a:endParaRPr>
          </a:p>
          <a:p>
            <a:pPr marL="355600" marR="46355" indent="-342900" algn="l" rtl="0">
              <a:lnSpc>
                <a:spcPct val="150000"/>
              </a:lnSpc>
              <a:spcBef>
                <a:spcPts val="48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dirty="0">
                <a:solidFill>
                  <a:srgbClr val="252525"/>
                </a:solidFill>
                <a:latin typeface="Arial"/>
                <a:cs typeface="Arial"/>
              </a:rPr>
              <a:t>Investment </a:t>
            </a:r>
            <a:r>
              <a:rPr lang="en-US" sz="2700" spc="40" dirty="0">
                <a:solidFill>
                  <a:srgbClr val="252525"/>
                </a:solidFill>
                <a:latin typeface="Arial"/>
                <a:cs typeface="Arial"/>
              </a:rPr>
              <a:t>on </a:t>
            </a:r>
            <a:r>
              <a:rPr lang="en-US" sz="2700" spc="30" dirty="0">
                <a:solidFill>
                  <a:srgbClr val="252525"/>
                </a:solidFill>
                <a:latin typeface="Arial"/>
                <a:cs typeface="Arial"/>
              </a:rPr>
              <a:t>training </a:t>
            </a:r>
            <a:r>
              <a:rPr lang="en-US" sz="2700" spc="9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lang="en-US" sz="2700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lang="en-US" sz="2700" spc="5" dirty="0">
                <a:solidFill>
                  <a:srgbClr val="252525"/>
                </a:solidFill>
                <a:latin typeface="Arial"/>
                <a:cs typeface="Arial"/>
              </a:rPr>
              <a:t>given </a:t>
            </a:r>
            <a:r>
              <a:rPr lang="en-US" sz="2700" spc="9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lang="en-US" sz="2700" spc="-15" dirty="0">
                <a:solidFill>
                  <a:srgbClr val="252525"/>
                </a:solidFill>
                <a:latin typeface="Arial"/>
                <a:cs typeface="Arial"/>
              </a:rPr>
              <a:t>suppliers </a:t>
            </a:r>
            <a:r>
              <a:rPr lang="en-US" sz="2700" spc="40" dirty="0">
                <a:solidFill>
                  <a:srgbClr val="252525"/>
                </a:solidFill>
                <a:latin typeface="Arial"/>
                <a:cs typeface="Arial"/>
              </a:rPr>
              <a:t>on </a:t>
            </a:r>
            <a:r>
              <a:rPr lang="en-US" sz="2700" spc="25" dirty="0">
                <a:solidFill>
                  <a:srgbClr val="252525"/>
                </a:solidFill>
                <a:latin typeface="Arial"/>
                <a:cs typeface="Arial"/>
              </a:rPr>
              <a:t>operating </a:t>
            </a:r>
            <a:r>
              <a:rPr lang="en-US" sz="2700" spc="65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lang="en-US" sz="2700" spc="-3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700" spc="30" dirty="0">
                <a:solidFill>
                  <a:srgbClr val="252525"/>
                </a:solidFill>
                <a:latin typeface="Arial"/>
                <a:cs typeface="Arial"/>
              </a:rPr>
              <a:t>the  </a:t>
            </a:r>
            <a:r>
              <a:rPr lang="en-US" sz="2700" spc="-15" dirty="0">
                <a:solidFill>
                  <a:srgbClr val="252525"/>
                </a:solidFill>
                <a:latin typeface="Arial"/>
                <a:cs typeface="Arial"/>
              </a:rPr>
              <a:t>software.</a:t>
            </a:r>
            <a:endParaRPr lang="en-US" sz="2700" dirty="0">
              <a:latin typeface="Arial"/>
              <a:cs typeface="Arial"/>
            </a:endParaRPr>
          </a:p>
          <a:p>
            <a:pPr marL="355600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spc="-10" dirty="0">
                <a:solidFill>
                  <a:srgbClr val="252525"/>
                </a:solidFill>
                <a:latin typeface="Arial"/>
                <a:cs typeface="Arial"/>
              </a:rPr>
              <a:t>Exploring </a:t>
            </a:r>
            <a:r>
              <a:rPr lang="en-US" sz="2700" spc="20" dirty="0">
                <a:solidFill>
                  <a:srgbClr val="252525"/>
                </a:solidFill>
                <a:latin typeface="Arial"/>
                <a:cs typeface="Arial"/>
              </a:rPr>
              <a:t>more </a:t>
            </a:r>
            <a:r>
              <a:rPr lang="en-US" sz="2700" spc="-50" dirty="0">
                <a:solidFill>
                  <a:srgbClr val="252525"/>
                </a:solidFill>
                <a:latin typeface="Arial"/>
                <a:cs typeface="Arial"/>
              </a:rPr>
              <a:t>business </a:t>
            </a:r>
            <a:r>
              <a:rPr lang="en-US" sz="2700" spc="25" dirty="0">
                <a:solidFill>
                  <a:srgbClr val="252525"/>
                </a:solidFill>
                <a:latin typeface="Arial"/>
                <a:cs typeface="Arial"/>
              </a:rPr>
              <a:t>tools </a:t>
            </a:r>
            <a:r>
              <a:rPr lang="en-US" sz="2700" spc="95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lang="en-US" sz="2700" spc="5" dirty="0">
                <a:solidFill>
                  <a:srgbClr val="252525"/>
                </a:solidFill>
                <a:latin typeface="Arial"/>
                <a:cs typeface="Arial"/>
              </a:rPr>
              <a:t>shorten </a:t>
            </a:r>
            <a:r>
              <a:rPr lang="en-US" sz="2700" spc="3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sz="2700" spc="-5" dirty="0">
                <a:solidFill>
                  <a:srgbClr val="252525"/>
                </a:solidFill>
                <a:latin typeface="Arial"/>
                <a:cs typeface="Arial"/>
              </a:rPr>
              <a:t>purchasing</a:t>
            </a:r>
            <a:r>
              <a:rPr lang="en-US" sz="2700" spc="-1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700" spc="-50" dirty="0">
                <a:solidFill>
                  <a:srgbClr val="252525"/>
                </a:solidFill>
                <a:latin typeface="Arial"/>
                <a:cs typeface="Arial"/>
              </a:rPr>
              <a:t>process.</a:t>
            </a:r>
            <a:endParaRPr lang="en-US" sz="2700" dirty="0">
              <a:latin typeface="Arial"/>
              <a:cs typeface="Arial"/>
            </a:endParaRPr>
          </a:p>
          <a:p>
            <a:pPr marL="355600" indent="-342900" algn="l" rtl="0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700" spc="-10" dirty="0">
                <a:solidFill>
                  <a:srgbClr val="252525"/>
                </a:solidFill>
                <a:latin typeface="Arial"/>
                <a:cs typeface="Arial"/>
              </a:rPr>
              <a:t>Functional </a:t>
            </a:r>
            <a:r>
              <a:rPr lang="en-US" sz="2700" spc="40" dirty="0">
                <a:solidFill>
                  <a:srgbClr val="252525"/>
                </a:solidFill>
                <a:latin typeface="Arial"/>
                <a:cs typeface="Arial"/>
              </a:rPr>
              <a:t>within </a:t>
            </a:r>
            <a:r>
              <a:rPr lang="en-US" sz="2700" spc="30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lang="en-US" sz="2700" spc="-260" dirty="0">
                <a:solidFill>
                  <a:srgbClr val="252525"/>
                </a:solidFill>
                <a:latin typeface="Arial"/>
                <a:cs typeface="Arial"/>
              </a:rPr>
              <a:t>ERP </a:t>
            </a:r>
            <a:r>
              <a:rPr lang="en-US" sz="2700" spc="-35" dirty="0">
                <a:solidFill>
                  <a:srgbClr val="252525"/>
                </a:solidFill>
                <a:latin typeface="Arial"/>
                <a:cs typeface="Arial"/>
              </a:rPr>
              <a:t>system </a:t>
            </a:r>
            <a:r>
              <a:rPr lang="en-US" sz="2700" spc="90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lang="en-US" sz="2700" spc="-10" dirty="0">
                <a:solidFill>
                  <a:srgbClr val="252525"/>
                </a:solidFill>
                <a:latin typeface="Arial"/>
                <a:cs typeface="Arial"/>
              </a:rPr>
              <a:t>rank </a:t>
            </a:r>
            <a:r>
              <a:rPr lang="en-US" sz="2700" spc="-15" dirty="0">
                <a:solidFill>
                  <a:srgbClr val="252525"/>
                </a:solidFill>
                <a:latin typeface="Arial"/>
                <a:cs typeface="Arial"/>
              </a:rPr>
              <a:t>suppliers </a:t>
            </a:r>
            <a:r>
              <a:rPr lang="en-US" sz="2700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lang="en-US" sz="2700" spc="-204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700" spc="-40" dirty="0">
                <a:solidFill>
                  <a:srgbClr val="252525"/>
                </a:solidFill>
                <a:latin typeface="Arial"/>
                <a:cs typeface="Arial"/>
              </a:rPr>
              <a:t>measure</a:t>
            </a:r>
            <a:r>
              <a:rPr lang="en-US" sz="2700" dirty="0">
                <a:latin typeface="Arial"/>
                <a:cs typeface="Arial"/>
              </a:rPr>
              <a:t> </a:t>
            </a:r>
            <a:r>
              <a:rPr lang="en-US" sz="2700" spc="10" dirty="0">
                <a:solidFill>
                  <a:srgbClr val="252525"/>
                </a:solidFill>
                <a:latin typeface="Arial"/>
                <a:cs typeface="Arial"/>
              </a:rPr>
              <a:t>their</a:t>
            </a:r>
            <a:r>
              <a:rPr lang="en-US" sz="27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700" spc="-10" dirty="0">
                <a:solidFill>
                  <a:srgbClr val="252525"/>
                </a:solidFill>
                <a:latin typeface="Arial"/>
                <a:cs typeface="Arial"/>
              </a:rPr>
              <a:t>performance.</a:t>
            </a:r>
            <a:endParaRPr lang="en-US"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8349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A08A9287-D5C0-4196-A36D-E3F16BDA026B}"/>
              </a:ext>
            </a:extLst>
          </p:cNvPr>
          <p:cNvSpPr/>
          <p:nvPr/>
        </p:nvSpPr>
        <p:spPr>
          <a:xfrm>
            <a:off x="1706424" y="3331954"/>
            <a:ext cx="246576" cy="249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6D7F08A-8A04-44E2-853D-01F7890B5FB8}"/>
              </a:ext>
            </a:extLst>
          </p:cNvPr>
          <p:cNvSpPr/>
          <p:nvPr/>
        </p:nvSpPr>
        <p:spPr>
          <a:xfrm>
            <a:off x="1909686" y="3495165"/>
            <a:ext cx="39985" cy="5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28C9167-A89A-4CF9-BE89-3F2530A11549}"/>
              </a:ext>
            </a:extLst>
          </p:cNvPr>
          <p:cNvSpPr/>
          <p:nvPr/>
        </p:nvSpPr>
        <p:spPr>
          <a:xfrm>
            <a:off x="2179586" y="3275332"/>
            <a:ext cx="36648" cy="36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61AD59C9-8B5F-4F96-A412-A9896C383910}"/>
              </a:ext>
            </a:extLst>
          </p:cNvPr>
          <p:cNvSpPr/>
          <p:nvPr/>
        </p:nvSpPr>
        <p:spPr>
          <a:xfrm>
            <a:off x="2172919" y="3268675"/>
            <a:ext cx="56651" cy="93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22FAAC11-6B7A-4097-AC13-6EE22EF2E9FE}"/>
              </a:ext>
            </a:extLst>
          </p:cNvPr>
          <p:cNvSpPr/>
          <p:nvPr/>
        </p:nvSpPr>
        <p:spPr>
          <a:xfrm>
            <a:off x="1759737" y="3262009"/>
            <a:ext cx="36654" cy="366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9CF5EB89-96A7-4065-92BE-7C7B21B22F52}"/>
              </a:ext>
            </a:extLst>
          </p:cNvPr>
          <p:cNvSpPr/>
          <p:nvPr/>
        </p:nvSpPr>
        <p:spPr>
          <a:xfrm>
            <a:off x="1743077" y="3255352"/>
            <a:ext cx="36652" cy="399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141325E-0356-40D7-BF1B-7502DF6714EE}"/>
              </a:ext>
            </a:extLst>
          </p:cNvPr>
          <p:cNvSpPr/>
          <p:nvPr/>
        </p:nvSpPr>
        <p:spPr>
          <a:xfrm>
            <a:off x="2129599" y="3421886"/>
            <a:ext cx="63320" cy="79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0040D2E3-FF05-497F-96E2-A4F49C563ABA}"/>
              </a:ext>
            </a:extLst>
          </p:cNvPr>
          <p:cNvSpPr/>
          <p:nvPr/>
        </p:nvSpPr>
        <p:spPr>
          <a:xfrm>
            <a:off x="2142934" y="3385247"/>
            <a:ext cx="73301" cy="764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590C34D7-C308-4E79-AAAC-41E4B6DC9696}"/>
              </a:ext>
            </a:extLst>
          </p:cNvPr>
          <p:cNvSpPr/>
          <p:nvPr/>
        </p:nvSpPr>
        <p:spPr>
          <a:xfrm>
            <a:off x="2186254" y="3458523"/>
            <a:ext cx="36648" cy="2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4ADAB94D-9296-4730-B8F5-9D70760DAA5B}"/>
              </a:ext>
            </a:extLst>
          </p:cNvPr>
          <p:cNvSpPr/>
          <p:nvPr/>
        </p:nvSpPr>
        <p:spPr>
          <a:xfrm>
            <a:off x="2179586" y="3451860"/>
            <a:ext cx="119953" cy="532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87FF0A35-BBC5-4500-92B1-37E00783A2F1}"/>
              </a:ext>
            </a:extLst>
          </p:cNvPr>
          <p:cNvSpPr/>
          <p:nvPr/>
        </p:nvSpPr>
        <p:spPr>
          <a:xfrm>
            <a:off x="2139594" y="3491836"/>
            <a:ext cx="149945" cy="1065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61121D02-E019-4FC2-87E5-ED63FA1E8AC2}"/>
              </a:ext>
            </a:extLst>
          </p:cNvPr>
          <p:cNvSpPr/>
          <p:nvPr/>
        </p:nvSpPr>
        <p:spPr>
          <a:xfrm>
            <a:off x="2269553" y="3588418"/>
            <a:ext cx="46649" cy="299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A98C437B-DD18-4777-A46C-9E29389A728C}"/>
              </a:ext>
            </a:extLst>
          </p:cNvPr>
          <p:cNvSpPr/>
          <p:nvPr/>
        </p:nvSpPr>
        <p:spPr>
          <a:xfrm>
            <a:off x="2262885" y="3571766"/>
            <a:ext cx="89963" cy="333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4BF0A0E7-ABAE-4A50-885D-9645FE898ECF}"/>
              </a:ext>
            </a:extLst>
          </p:cNvPr>
          <p:cNvSpPr/>
          <p:nvPr/>
        </p:nvSpPr>
        <p:spPr>
          <a:xfrm>
            <a:off x="1469843" y="3418552"/>
            <a:ext cx="176602" cy="2264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9D80ADDE-D583-410A-B8A8-D8AF59922537}"/>
              </a:ext>
            </a:extLst>
          </p:cNvPr>
          <p:cNvSpPr/>
          <p:nvPr/>
        </p:nvSpPr>
        <p:spPr>
          <a:xfrm>
            <a:off x="1316565" y="3205848"/>
            <a:ext cx="313219" cy="2293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8623C26E-5664-4927-85D1-CE082774EF67}"/>
              </a:ext>
            </a:extLst>
          </p:cNvPr>
          <p:cNvSpPr/>
          <p:nvPr/>
        </p:nvSpPr>
        <p:spPr>
          <a:xfrm>
            <a:off x="1586467" y="3175413"/>
            <a:ext cx="166606" cy="12310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DC6573C-719C-49ED-BD69-0B25C5339225}"/>
              </a:ext>
            </a:extLst>
          </p:cNvPr>
          <p:cNvSpPr/>
          <p:nvPr/>
        </p:nvSpPr>
        <p:spPr>
          <a:xfrm>
            <a:off x="1713087" y="3238702"/>
            <a:ext cx="36654" cy="1997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10CB190E-A8E6-457F-9C2B-F79F0C3BD412}"/>
              </a:ext>
            </a:extLst>
          </p:cNvPr>
          <p:cNvSpPr/>
          <p:nvPr/>
        </p:nvSpPr>
        <p:spPr>
          <a:xfrm>
            <a:off x="1566475" y="3212050"/>
            <a:ext cx="56646" cy="466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E31AFB90-B789-4552-A95B-12098398F75B}"/>
              </a:ext>
            </a:extLst>
          </p:cNvPr>
          <p:cNvSpPr/>
          <p:nvPr/>
        </p:nvSpPr>
        <p:spPr>
          <a:xfrm>
            <a:off x="1559810" y="3175421"/>
            <a:ext cx="103295" cy="6980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BC96DE0D-5149-4D7B-A767-587BF4922D40}"/>
              </a:ext>
            </a:extLst>
          </p:cNvPr>
          <p:cNvSpPr/>
          <p:nvPr/>
        </p:nvSpPr>
        <p:spPr>
          <a:xfrm>
            <a:off x="1486503" y="3208717"/>
            <a:ext cx="49981" cy="2664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2207087B-3495-479F-B13E-C0115EE56C36}"/>
              </a:ext>
            </a:extLst>
          </p:cNvPr>
          <p:cNvSpPr/>
          <p:nvPr/>
        </p:nvSpPr>
        <p:spPr>
          <a:xfrm>
            <a:off x="1559810" y="3178748"/>
            <a:ext cx="36654" cy="233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A3001B6E-A954-4057-9339-55E41DE92CE1}"/>
              </a:ext>
            </a:extLst>
          </p:cNvPr>
          <p:cNvSpPr/>
          <p:nvPr/>
        </p:nvSpPr>
        <p:spPr>
          <a:xfrm>
            <a:off x="1499831" y="3172091"/>
            <a:ext cx="79792" cy="4662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8A57CFA3-E93F-41A7-AEFC-6C5D6023312D}"/>
              </a:ext>
            </a:extLst>
          </p:cNvPr>
          <p:cNvSpPr/>
          <p:nvPr/>
        </p:nvSpPr>
        <p:spPr>
          <a:xfrm>
            <a:off x="1493168" y="3178748"/>
            <a:ext cx="69973" cy="2331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11F82302-6A13-4426-8D0B-94265DCFFF19}"/>
              </a:ext>
            </a:extLst>
          </p:cNvPr>
          <p:cNvSpPr/>
          <p:nvPr/>
        </p:nvSpPr>
        <p:spPr>
          <a:xfrm>
            <a:off x="1516492" y="3172091"/>
            <a:ext cx="79971" cy="566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39A0E9FD-063D-4228-B549-A23C047187FD}"/>
              </a:ext>
            </a:extLst>
          </p:cNvPr>
          <p:cNvSpPr/>
          <p:nvPr/>
        </p:nvSpPr>
        <p:spPr>
          <a:xfrm>
            <a:off x="1513160" y="3391912"/>
            <a:ext cx="36654" cy="199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AFA391ED-B643-4105-BD9C-E92D7F85E658}"/>
              </a:ext>
            </a:extLst>
          </p:cNvPr>
          <p:cNvSpPr/>
          <p:nvPr/>
        </p:nvSpPr>
        <p:spPr>
          <a:xfrm>
            <a:off x="1476507" y="3381917"/>
            <a:ext cx="46476" cy="199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16DF6B8D-A467-467E-AE2B-48193E0B13D1}"/>
              </a:ext>
            </a:extLst>
          </p:cNvPr>
          <p:cNvSpPr/>
          <p:nvPr/>
        </p:nvSpPr>
        <p:spPr>
          <a:xfrm>
            <a:off x="1313233" y="3272005"/>
            <a:ext cx="36654" cy="2331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6A52A5F4-8C54-4F49-8253-DB72B9264815}"/>
              </a:ext>
            </a:extLst>
          </p:cNvPr>
          <p:cNvSpPr/>
          <p:nvPr/>
        </p:nvSpPr>
        <p:spPr>
          <a:xfrm>
            <a:off x="1466510" y="3375253"/>
            <a:ext cx="39985" cy="199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CAACB421-6084-4B06-85E6-93404E2911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51212" y="1333955"/>
            <a:ext cx="10864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Planning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&amp;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C9C9C5D8-302E-47C1-9462-D2A466E534E8}"/>
              </a:ext>
            </a:extLst>
          </p:cNvPr>
          <p:cNvSpPr txBox="1"/>
          <p:nvPr/>
        </p:nvSpPr>
        <p:spPr>
          <a:xfrm>
            <a:off x="776090" y="4828108"/>
            <a:ext cx="11957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233356"/>
                </a:solidFill>
                <a:latin typeface="Arial"/>
                <a:cs typeface="Arial"/>
              </a:rPr>
              <a:t>Build </a:t>
            </a:r>
            <a:r>
              <a:rPr sz="1600" b="1" dirty="0">
                <a:solidFill>
                  <a:srgbClr val="233356"/>
                </a:solidFill>
                <a:latin typeface="Arial"/>
                <a:cs typeface="Arial"/>
              </a:rPr>
              <a:t>&amp;</a:t>
            </a:r>
            <a:r>
              <a:rPr sz="1600" b="1" spc="-80" dirty="0">
                <a:solidFill>
                  <a:srgbClr val="233356"/>
                </a:solidFill>
                <a:latin typeface="Arial"/>
                <a:cs typeface="Arial"/>
              </a:rPr>
              <a:t> </a:t>
            </a:r>
            <a:r>
              <a:rPr sz="1600" b="1" spc="-30" dirty="0">
                <a:solidFill>
                  <a:srgbClr val="233356"/>
                </a:solidFill>
                <a:latin typeface="Arial"/>
                <a:cs typeface="Arial"/>
              </a:rPr>
              <a:t>Test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DB6B1D5-8C5D-4819-B5A6-89C6B1BA276D}"/>
              </a:ext>
            </a:extLst>
          </p:cNvPr>
          <p:cNvSpPr txBox="1"/>
          <p:nvPr/>
        </p:nvSpPr>
        <p:spPr>
          <a:xfrm>
            <a:off x="6956450" y="4011861"/>
            <a:ext cx="2654935" cy="16827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63195" algn="l" rtl="0">
              <a:lnSpc>
                <a:spcPct val="100000"/>
              </a:lnSpc>
              <a:spcBef>
                <a:spcPts val="660"/>
              </a:spcBef>
            </a:pPr>
            <a:r>
              <a:rPr sz="1600" b="1" spc="-5" dirty="0">
                <a:solidFill>
                  <a:srgbClr val="233356"/>
                </a:solidFill>
                <a:latin typeface="Arial"/>
                <a:cs typeface="Arial"/>
              </a:rPr>
              <a:t>Design</a:t>
            </a:r>
            <a:endParaRPr sz="1600">
              <a:latin typeface="Arial"/>
              <a:cs typeface="Arial"/>
            </a:endParaRPr>
          </a:p>
          <a:p>
            <a:pPr marL="292100" marR="5080" indent="-279400" algn="l" rtl="0">
              <a:lnSpc>
                <a:spcPct val="98200"/>
              </a:lnSpc>
              <a:spcBef>
                <a:spcPts val="5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solidFill>
                  <a:srgbClr val="233356"/>
                </a:solidFill>
                <a:latin typeface="Trebuchet MS"/>
                <a:cs typeface="Trebuchet MS"/>
              </a:rPr>
              <a:t>Process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Design Document 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(PDD)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– a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mandatory  deliverable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in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Coke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One</a:t>
            </a:r>
            <a:r>
              <a:rPr sz="1400" spc="-1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SDLC</a:t>
            </a:r>
            <a:endParaRPr sz="1400">
              <a:latin typeface="Trebuchet MS"/>
              <a:cs typeface="Trebuchet MS"/>
            </a:endParaRPr>
          </a:p>
          <a:p>
            <a:pPr marL="292100" indent="-279400" algn="l" rtl="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solidFill>
                  <a:srgbClr val="233356"/>
                </a:solidFill>
                <a:latin typeface="Trebuchet MS"/>
                <a:cs typeface="Trebuchet MS"/>
              </a:rPr>
              <a:t>Release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cycle</a:t>
            </a:r>
            <a:r>
              <a:rPr sz="1400" spc="-2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management</a:t>
            </a:r>
            <a:endParaRPr sz="1400">
              <a:latin typeface="Trebuchet MS"/>
              <a:cs typeface="Trebuchet MS"/>
            </a:endParaRPr>
          </a:p>
          <a:p>
            <a:pPr marL="292100" indent="-279400" algn="l" rtl="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Quality assurance procedures</a:t>
            </a:r>
            <a:endParaRPr sz="1400">
              <a:latin typeface="Trebuchet MS"/>
              <a:cs typeface="Trebuchet MS"/>
            </a:endParaRPr>
          </a:p>
          <a:p>
            <a:pPr marL="292100" indent="-279400" algn="l" rtl="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Business</a:t>
            </a:r>
            <a:r>
              <a:rPr sz="1400" spc="-1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publishing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DBF71BB7-EB0E-4DF9-99B0-9E296BAA1D38}"/>
              </a:ext>
            </a:extLst>
          </p:cNvPr>
          <p:cNvSpPr txBox="1"/>
          <p:nvPr/>
        </p:nvSpPr>
        <p:spPr>
          <a:xfrm>
            <a:off x="839152" y="5153583"/>
            <a:ext cx="3157220" cy="15087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92100" marR="993775" indent="-279400" algn="l" rtl="0">
              <a:lnSpc>
                <a:spcPts val="1600"/>
              </a:lnSpc>
              <a:spcBef>
                <a:spcPts val="219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Solution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build based</a:t>
            </a:r>
            <a:r>
              <a:rPr sz="1400" spc="-6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on  process</a:t>
            </a:r>
            <a:r>
              <a:rPr sz="1400" spc="-1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design</a:t>
            </a:r>
            <a:endParaRPr sz="1400">
              <a:latin typeface="Trebuchet MS"/>
              <a:cs typeface="Trebuchet MS"/>
            </a:endParaRPr>
          </a:p>
          <a:p>
            <a:pPr marL="292100" indent="-279400" algn="l" rtl="0">
              <a:lnSpc>
                <a:spcPts val="166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Synchronization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with SAP</a:t>
            </a:r>
            <a:r>
              <a:rPr sz="1400" spc="-4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SolMan</a:t>
            </a:r>
            <a:endParaRPr sz="1400">
              <a:latin typeface="Trebuchet MS"/>
              <a:cs typeface="Trebuchet MS"/>
            </a:endParaRPr>
          </a:p>
          <a:p>
            <a:pPr marL="292100" marR="5080" indent="-279400" algn="l" rtl="0">
              <a:lnSpc>
                <a:spcPct val="1012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45" dirty="0">
                <a:solidFill>
                  <a:srgbClr val="233356"/>
                </a:solidFill>
                <a:latin typeface="Trebuchet MS"/>
                <a:cs typeface="Trebuchet MS"/>
              </a:rPr>
              <a:t>Test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case creation based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on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process  (report)</a:t>
            </a:r>
            <a:endParaRPr sz="1400">
              <a:latin typeface="Trebuchet MS"/>
              <a:cs typeface="Trebuchet MS"/>
            </a:endParaRPr>
          </a:p>
          <a:p>
            <a:pPr marL="292100" marR="437515" indent="-279400" algn="l" rtl="0">
              <a:lnSpc>
                <a:spcPts val="1600"/>
              </a:lnSpc>
              <a:spcBef>
                <a:spcPts val="1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Integration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tests based on</a:t>
            </a:r>
            <a:r>
              <a:rPr sz="1400" spc="-3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E2E  process</a:t>
            </a:r>
            <a:r>
              <a:rPr sz="1400" spc="-1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definition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7D573383-9575-45E3-8B2D-7122002AE601}"/>
              </a:ext>
            </a:extLst>
          </p:cNvPr>
          <p:cNvSpPr txBox="1"/>
          <p:nvPr/>
        </p:nvSpPr>
        <p:spPr>
          <a:xfrm>
            <a:off x="7220148" y="1468082"/>
            <a:ext cx="2986405" cy="131889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43204" algn="l" rtl="0">
              <a:lnSpc>
                <a:spcPct val="100000"/>
              </a:lnSpc>
              <a:spcBef>
                <a:spcPts val="940"/>
              </a:spcBef>
            </a:pPr>
            <a:r>
              <a:rPr sz="1600" b="1" spc="-5" dirty="0">
                <a:solidFill>
                  <a:srgbClr val="233356"/>
                </a:solidFill>
                <a:latin typeface="Arial"/>
                <a:cs typeface="Arial"/>
              </a:rPr>
              <a:t>Continuous</a:t>
            </a:r>
            <a:r>
              <a:rPr sz="1600" b="1" spc="-10" dirty="0">
                <a:solidFill>
                  <a:srgbClr val="233356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233356"/>
                </a:solidFill>
                <a:latin typeface="Arial"/>
                <a:cs typeface="Arial"/>
              </a:rPr>
              <a:t>improvement</a:t>
            </a:r>
            <a:endParaRPr sz="1600">
              <a:latin typeface="Arial"/>
              <a:cs typeface="Arial"/>
            </a:endParaRPr>
          </a:p>
          <a:p>
            <a:pPr marL="292100" marR="338455" indent="-279400" algn="l" rtl="0">
              <a:lnSpc>
                <a:spcPts val="1600"/>
              </a:lnSpc>
              <a:spcBef>
                <a:spcPts val="8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PMM: </a:t>
            </a:r>
            <a:r>
              <a:rPr sz="1400" spc="-15" dirty="0">
                <a:solidFill>
                  <a:srgbClr val="233356"/>
                </a:solidFill>
                <a:latin typeface="Trebuchet MS"/>
                <a:cs typeface="Trebuchet MS"/>
              </a:rPr>
              <a:t>Process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maturity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model 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assessment</a:t>
            </a:r>
            <a:endParaRPr sz="1400">
              <a:latin typeface="Trebuchet MS"/>
              <a:cs typeface="Trebuchet MS"/>
            </a:endParaRPr>
          </a:p>
          <a:p>
            <a:pPr marL="292100" marR="5080" indent="-279400" algn="l" rtl="0">
              <a:lnSpc>
                <a:spcPts val="17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Scope definition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via UPM</a:t>
            </a:r>
            <a:r>
              <a:rPr sz="1400" spc="-6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233356"/>
                </a:solidFill>
                <a:latin typeface="Trebuchet MS"/>
                <a:cs typeface="Trebuchet MS"/>
              </a:rPr>
              <a:t>(Process 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list)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9C9A8B55-545A-48AB-A9C0-5FA3227BBAA0}"/>
              </a:ext>
            </a:extLst>
          </p:cNvPr>
          <p:cNvSpPr/>
          <p:nvPr/>
        </p:nvSpPr>
        <p:spPr>
          <a:xfrm>
            <a:off x="1116638" y="3784927"/>
            <a:ext cx="1382826" cy="4030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33A5CA88-104E-4CC0-BEC4-0FDA59DF7C6B}"/>
              </a:ext>
            </a:extLst>
          </p:cNvPr>
          <p:cNvSpPr/>
          <p:nvPr/>
        </p:nvSpPr>
        <p:spPr>
          <a:xfrm>
            <a:off x="1116638" y="3015545"/>
            <a:ext cx="1382826" cy="72941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17ED3D7C-FE5B-4B3A-9A65-7758DFFA790E}"/>
              </a:ext>
            </a:extLst>
          </p:cNvPr>
          <p:cNvSpPr/>
          <p:nvPr/>
        </p:nvSpPr>
        <p:spPr>
          <a:xfrm>
            <a:off x="1699759" y="3325736"/>
            <a:ext cx="240029" cy="242570"/>
          </a:xfrm>
          <a:custGeom>
            <a:avLst/>
            <a:gdLst/>
            <a:ahLst/>
            <a:cxnLst/>
            <a:rect l="l" t="t" r="r" b="b"/>
            <a:pathLst>
              <a:path w="240030" h="242570">
                <a:moveTo>
                  <a:pt x="232850" y="105410"/>
                </a:moveTo>
                <a:lnTo>
                  <a:pt x="77350" y="105410"/>
                </a:lnTo>
                <a:lnTo>
                  <a:pt x="79482" y="106680"/>
                </a:lnTo>
                <a:lnTo>
                  <a:pt x="83436" y="106680"/>
                </a:lnTo>
                <a:lnTo>
                  <a:pt x="87391" y="107950"/>
                </a:lnTo>
                <a:lnTo>
                  <a:pt x="88990" y="109220"/>
                </a:lnTo>
                <a:lnTo>
                  <a:pt x="90766" y="109220"/>
                </a:lnTo>
                <a:lnTo>
                  <a:pt x="92189" y="110490"/>
                </a:lnTo>
                <a:lnTo>
                  <a:pt x="94010" y="111760"/>
                </a:lnTo>
                <a:lnTo>
                  <a:pt x="95255" y="113030"/>
                </a:lnTo>
                <a:lnTo>
                  <a:pt x="95195" y="114300"/>
                </a:lnTo>
                <a:lnTo>
                  <a:pt x="95077" y="120650"/>
                </a:lnTo>
                <a:lnTo>
                  <a:pt x="94721" y="123190"/>
                </a:lnTo>
                <a:lnTo>
                  <a:pt x="95077" y="125730"/>
                </a:lnTo>
                <a:lnTo>
                  <a:pt x="95255" y="129540"/>
                </a:lnTo>
                <a:lnTo>
                  <a:pt x="96142" y="132080"/>
                </a:lnTo>
                <a:lnTo>
                  <a:pt x="97565" y="134620"/>
                </a:lnTo>
                <a:lnTo>
                  <a:pt x="99741" y="137160"/>
                </a:lnTo>
                <a:lnTo>
                  <a:pt x="99741" y="147320"/>
                </a:lnTo>
                <a:lnTo>
                  <a:pt x="106539" y="154940"/>
                </a:lnTo>
                <a:lnTo>
                  <a:pt x="106539" y="168910"/>
                </a:lnTo>
                <a:lnTo>
                  <a:pt x="104540" y="171450"/>
                </a:lnTo>
                <a:lnTo>
                  <a:pt x="103295" y="173990"/>
                </a:lnTo>
                <a:lnTo>
                  <a:pt x="102229" y="175260"/>
                </a:lnTo>
                <a:lnTo>
                  <a:pt x="100275" y="179070"/>
                </a:lnTo>
                <a:lnTo>
                  <a:pt x="99919" y="180340"/>
                </a:lnTo>
                <a:lnTo>
                  <a:pt x="99741" y="181610"/>
                </a:lnTo>
                <a:lnTo>
                  <a:pt x="100275" y="184150"/>
                </a:lnTo>
                <a:lnTo>
                  <a:pt x="101163" y="185420"/>
                </a:lnTo>
                <a:lnTo>
                  <a:pt x="101874" y="186690"/>
                </a:lnTo>
                <a:lnTo>
                  <a:pt x="102229" y="187960"/>
                </a:lnTo>
                <a:lnTo>
                  <a:pt x="103118" y="189230"/>
                </a:lnTo>
                <a:lnTo>
                  <a:pt x="104006" y="189230"/>
                </a:lnTo>
                <a:lnTo>
                  <a:pt x="105117" y="190500"/>
                </a:lnTo>
                <a:lnTo>
                  <a:pt x="106539" y="191770"/>
                </a:lnTo>
                <a:lnTo>
                  <a:pt x="106627" y="196850"/>
                </a:lnTo>
                <a:lnTo>
                  <a:pt x="106894" y="200660"/>
                </a:lnTo>
                <a:lnTo>
                  <a:pt x="107428" y="204470"/>
                </a:lnTo>
                <a:lnTo>
                  <a:pt x="108849" y="208280"/>
                </a:lnTo>
                <a:lnTo>
                  <a:pt x="108494" y="210820"/>
                </a:lnTo>
                <a:lnTo>
                  <a:pt x="107605" y="212090"/>
                </a:lnTo>
                <a:lnTo>
                  <a:pt x="106539" y="215900"/>
                </a:lnTo>
                <a:lnTo>
                  <a:pt x="108849" y="219710"/>
                </a:lnTo>
                <a:lnTo>
                  <a:pt x="111027" y="222250"/>
                </a:lnTo>
                <a:lnTo>
                  <a:pt x="112803" y="226060"/>
                </a:lnTo>
                <a:lnTo>
                  <a:pt x="114402" y="229870"/>
                </a:lnTo>
                <a:lnTo>
                  <a:pt x="116358" y="233680"/>
                </a:lnTo>
                <a:lnTo>
                  <a:pt x="118002" y="237490"/>
                </a:lnTo>
                <a:lnTo>
                  <a:pt x="120134" y="240030"/>
                </a:lnTo>
                <a:lnTo>
                  <a:pt x="122444" y="242570"/>
                </a:lnTo>
                <a:lnTo>
                  <a:pt x="138572" y="242570"/>
                </a:lnTo>
                <a:lnTo>
                  <a:pt x="142883" y="241300"/>
                </a:lnTo>
                <a:lnTo>
                  <a:pt x="145017" y="241300"/>
                </a:lnTo>
                <a:lnTo>
                  <a:pt x="147189" y="240030"/>
                </a:lnTo>
                <a:lnTo>
                  <a:pt x="151634" y="240030"/>
                </a:lnTo>
                <a:lnTo>
                  <a:pt x="153983" y="238760"/>
                </a:lnTo>
                <a:lnTo>
                  <a:pt x="158784" y="238760"/>
                </a:lnTo>
                <a:lnTo>
                  <a:pt x="159190" y="234950"/>
                </a:lnTo>
                <a:lnTo>
                  <a:pt x="160790" y="232410"/>
                </a:lnTo>
                <a:lnTo>
                  <a:pt x="162746" y="229870"/>
                </a:lnTo>
                <a:lnTo>
                  <a:pt x="165096" y="227330"/>
                </a:lnTo>
                <a:lnTo>
                  <a:pt x="167585" y="226060"/>
                </a:lnTo>
                <a:lnTo>
                  <a:pt x="170252" y="224790"/>
                </a:lnTo>
                <a:lnTo>
                  <a:pt x="172779" y="223520"/>
                </a:lnTo>
                <a:lnTo>
                  <a:pt x="174557" y="220980"/>
                </a:lnTo>
                <a:lnTo>
                  <a:pt x="174557" y="217170"/>
                </a:lnTo>
                <a:lnTo>
                  <a:pt x="173846" y="217170"/>
                </a:lnTo>
                <a:lnTo>
                  <a:pt x="173846" y="215900"/>
                </a:lnTo>
                <a:lnTo>
                  <a:pt x="174379" y="213360"/>
                </a:lnTo>
                <a:lnTo>
                  <a:pt x="174557" y="212090"/>
                </a:lnTo>
                <a:lnTo>
                  <a:pt x="177618" y="210820"/>
                </a:lnTo>
                <a:lnTo>
                  <a:pt x="178862" y="210820"/>
                </a:lnTo>
                <a:lnTo>
                  <a:pt x="182063" y="208280"/>
                </a:lnTo>
                <a:lnTo>
                  <a:pt x="183003" y="207010"/>
                </a:lnTo>
                <a:lnTo>
                  <a:pt x="183892" y="207010"/>
                </a:lnTo>
                <a:lnTo>
                  <a:pt x="183358" y="203200"/>
                </a:lnTo>
                <a:lnTo>
                  <a:pt x="182418" y="200660"/>
                </a:lnTo>
                <a:lnTo>
                  <a:pt x="181707" y="196850"/>
                </a:lnTo>
                <a:lnTo>
                  <a:pt x="181352" y="194310"/>
                </a:lnTo>
                <a:lnTo>
                  <a:pt x="185136" y="194310"/>
                </a:lnTo>
                <a:lnTo>
                  <a:pt x="186025" y="193040"/>
                </a:lnTo>
                <a:lnTo>
                  <a:pt x="186559" y="191770"/>
                </a:lnTo>
                <a:lnTo>
                  <a:pt x="186736" y="190500"/>
                </a:lnTo>
                <a:lnTo>
                  <a:pt x="187270" y="189230"/>
                </a:lnTo>
                <a:lnTo>
                  <a:pt x="187625" y="187960"/>
                </a:lnTo>
                <a:lnTo>
                  <a:pt x="188337" y="186690"/>
                </a:lnTo>
                <a:lnTo>
                  <a:pt x="190508" y="184150"/>
                </a:lnTo>
                <a:lnTo>
                  <a:pt x="194991" y="184150"/>
                </a:lnTo>
                <a:lnTo>
                  <a:pt x="197303" y="181610"/>
                </a:lnTo>
                <a:lnTo>
                  <a:pt x="197836" y="180340"/>
                </a:lnTo>
                <a:lnTo>
                  <a:pt x="198547" y="179070"/>
                </a:lnTo>
                <a:lnTo>
                  <a:pt x="199614" y="176530"/>
                </a:lnTo>
                <a:lnTo>
                  <a:pt x="199970" y="175260"/>
                </a:lnTo>
                <a:lnTo>
                  <a:pt x="200503" y="173990"/>
                </a:lnTo>
                <a:lnTo>
                  <a:pt x="201087" y="172720"/>
                </a:lnTo>
                <a:lnTo>
                  <a:pt x="201799" y="171450"/>
                </a:lnTo>
                <a:lnTo>
                  <a:pt x="200859" y="168910"/>
                </a:lnTo>
                <a:lnTo>
                  <a:pt x="200859" y="165100"/>
                </a:lnTo>
                <a:lnTo>
                  <a:pt x="201799" y="157480"/>
                </a:lnTo>
                <a:lnTo>
                  <a:pt x="197303" y="152400"/>
                </a:lnTo>
                <a:lnTo>
                  <a:pt x="197303" y="142240"/>
                </a:lnTo>
                <a:lnTo>
                  <a:pt x="198014" y="140970"/>
                </a:lnTo>
                <a:lnTo>
                  <a:pt x="199436" y="140970"/>
                </a:lnTo>
                <a:lnTo>
                  <a:pt x="200681" y="139700"/>
                </a:lnTo>
                <a:lnTo>
                  <a:pt x="202319" y="138430"/>
                </a:lnTo>
                <a:lnTo>
                  <a:pt x="204110" y="137160"/>
                </a:lnTo>
                <a:lnTo>
                  <a:pt x="205520" y="134620"/>
                </a:lnTo>
                <a:lnTo>
                  <a:pt x="207526" y="133350"/>
                </a:lnTo>
                <a:lnTo>
                  <a:pt x="209127" y="132080"/>
                </a:lnTo>
                <a:lnTo>
                  <a:pt x="210905" y="130810"/>
                </a:lnTo>
                <a:lnTo>
                  <a:pt x="212327" y="128270"/>
                </a:lnTo>
                <a:lnTo>
                  <a:pt x="213965" y="127000"/>
                </a:lnTo>
                <a:lnTo>
                  <a:pt x="215210" y="125730"/>
                </a:lnTo>
                <a:lnTo>
                  <a:pt x="216277" y="123190"/>
                </a:lnTo>
                <a:lnTo>
                  <a:pt x="217166" y="121920"/>
                </a:lnTo>
                <a:lnTo>
                  <a:pt x="217699" y="118110"/>
                </a:lnTo>
                <a:lnTo>
                  <a:pt x="219871" y="118110"/>
                </a:lnTo>
                <a:lnTo>
                  <a:pt x="222004" y="116840"/>
                </a:lnTo>
                <a:lnTo>
                  <a:pt x="223782" y="115570"/>
                </a:lnTo>
                <a:lnTo>
                  <a:pt x="225611" y="114300"/>
                </a:lnTo>
                <a:lnTo>
                  <a:pt x="227567" y="113030"/>
                </a:lnTo>
                <a:lnTo>
                  <a:pt x="229345" y="111760"/>
                </a:lnTo>
                <a:lnTo>
                  <a:pt x="230767" y="109220"/>
                </a:lnTo>
                <a:lnTo>
                  <a:pt x="232228" y="106680"/>
                </a:lnTo>
                <a:lnTo>
                  <a:pt x="232850" y="105410"/>
                </a:lnTo>
                <a:close/>
              </a:path>
              <a:path w="240030" h="242570">
                <a:moveTo>
                  <a:pt x="174557" y="215900"/>
                </a:moveTo>
                <a:lnTo>
                  <a:pt x="173846" y="217170"/>
                </a:lnTo>
                <a:lnTo>
                  <a:pt x="174557" y="217170"/>
                </a:lnTo>
                <a:lnTo>
                  <a:pt x="174557" y="215900"/>
                </a:lnTo>
                <a:close/>
              </a:path>
              <a:path w="240030" h="242570">
                <a:moveTo>
                  <a:pt x="95255" y="0"/>
                </a:moveTo>
                <a:lnTo>
                  <a:pt x="89879" y="0"/>
                </a:lnTo>
                <a:lnTo>
                  <a:pt x="88456" y="1270"/>
                </a:lnTo>
                <a:lnTo>
                  <a:pt x="63221" y="1270"/>
                </a:lnTo>
                <a:lnTo>
                  <a:pt x="61222" y="2540"/>
                </a:lnTo>
                <a:lnTo>
                  <a:pt x="47627" y="2540"/>
                </a:lnTo>
                <a:lnTo>
                  <a:pt x="48693" y="3810"/>
                </a:lnTo>
                <a:lnTo>
                  <a:pt x="48693" y="5080"/>
                </a:lnTo>
                <a:lnTo>
                  <a:pt x="40830" y="5080"/>
                </a:lnTo>
                <a:lnTo>
                  <a:pt x="0" y="49530"/>
                </a:lnTo>
                <a:lnTo>
                  <a:pt x="4488" y="54610"/>
                </a:lnTo>
                <a:lnTo>
                  <a:pt x="4369" y="60960"/>
                </a:lnTo>
                <a:lnTo>
                  <a:pt x="4310" y="62230"/>
                </a:lnTo>
                <a:lnTo>
                  <a:pt x="3599" y="67310"/>
                </a:lnTo>
                <a:lnTo>
                  <a:pt x="2133" y="71120"/>
                </a:lnTo>
                <a:lnTo>
                  <a:pt x="3421" y="73660"/>
                </a:lnTo>
                <a:lnTo>
                  <a:pt x="3776" y="76200"/>
                </a:lnTo>
                <a:lnTo>
                  <a:pt x="3421" y="78740"/>
                </a:lnTo>
                <a:lnTo>
                  <a:pt x="2133" y="81280"/>
                </a:lnTo>
                <a:lnTo>
                  <a:pt x="4132" y="82550"/>
                </a:lnTo>
                <a:lnTo>
                  <a:pt x="5731" y="85090"/>
                </a:lnTo>
                <a:lnTo>
                  <a:pt x="7686" y="87630"/>
                </a:lnTo>
                <a:lnTo>
                  <a:pt x="9330" y="88900"/>
                </a:lnTo>
                <a:lnTo>
                  <a:pt x="11285" y="91440"/>
                </a:lnTo>
                <a:lnTo>
                  <a:pt x="13417" y="93980"/>
                </a:lnTo>
                <a:lnTo>
                  <a:pt x="15416" y="95250"/>
                </a:lnTo>
                <a:lnTo>
                  <a:pt x="17372" y="97790"/>
                </a:lnTo>
                <a:lnTo>
                  <a:pt x="19149" y="100330"/>
                </a:lnTo>
                <a:lnTo>
                  <a:pt x="21325" y="101600"/>
                </a:lnTo>
                <a:lnTo>
                  <a:pt x="23458" y="104140"/>
                </a:lnTo>
                <a:lnTo>
                  <a:pt x="25591" y="105410"/>
                </a:lnTo>
                <a:lnTo>
                  <a:pt x="27590" y="106680"/>
                </a:lnTo>
                <a:lnTo>
                  <a:pt x="34032" y="110490"/>
                </a:lnTo>
                <a:lnTo>
                  <a:pt x="38475" y="105410"/>
                </a:lnTo>
                <a:lnTo>
                  <a:pt x="232850" y="105410"/>
                </a:lnTo>
                <a:lnTo>
                  <a:pt x="233472" y="104140"/>
                </a:lnTo>
                <a:lnTo>
                  <a:pt x="234539" y="101600"/>
                </a:lnTo>
                <a:lnTo>
                  <a:pt x="235606" y="100330"/>
                </a:lnTo>
                <a:lnTo>
                  <a:pt x="236495" y="97790"/>
                </a:lnTo>
                <a:lnTo>
                  <a:pt x="237244" y="95250"/>
                </a:lnTo>
                <a:lnTo>
                  <a:pt x="237600" y="92710"/>
                </a:lnTo>
                <a:lnTo>
                  <a:pt x="223960" y="92710"/>
                </a:lnTo>
                <a:lnTo>
                  <a:pt x="219693" y="91440"/>
                </a:lnTo>
                <a:lnTo>
                  <a:pt x="216632" y="91440"/>
                </a:lnTo>
                <a:lnTo>
                  <a:pt x="213787" y="88900"/>
                </a:lnTo>
                <a:lnTo>
                  <a:pt x="211616" y="87630"/>
                </a:lnTo>
                <a:lnTo>
                  <a:pt x="209127" y="86360"/>
                </a:lnTo>
                <a:lnTo>
                  <a:pt x="206764" y="83820"/>
                </a:lnTo>
                <a:lnTo>
                  <a:pt x="204466" y="81280"/>
                </a:lnTo>
                <a:lnTo>
                  <a:pt x="201799" y="78740"/>
                </a:lnTo>
                <a:lnTo>
                  <a:pt x="199436" y="76200"/>
                </a:lnTo>
                <a:lnTo>
                  <a:pt x="196769" y="73660"/>
                </a:lnTo>
                <a:lnTo>
                  <a:pt x="194420" y="71120"/>
                </a:lnTo>
                <a:lnTo>
                  <a:pt x="192109" y="68580"/>
                </a:lnTo>
                <a:lnTo>
                  <a:pt x="190153" y="66040"/>
                </a:lnTo>
                <a:lnTo>
                  <a:pt x="188514" y="64770"/>
                </a:lnTo>
                <a:lnTo>
                  <a:pt x="186914" y="62230"/>
                </a:lnTo>
                <a:lnTo>
                  <a:pt x="186025" y="60960"/>
                </a:lnTo>
                <a:lnTo>
                  <a:pt x="186025" y="58420"/>
                </a:lnTo>
                <a:lnTo>
                  <a:pt x="185670" y="53340"/>
                </a:lnTo>
                <a:lnTo>
                  <a:pt x="185136" y="48260"/>
                </a:lnTo>
                <a:lnTo>
                  <a:pt x="183892" y="44450"/>
                </a:lnTo>
                <a:lnTo>
                  <a:pt x="179040" y="44450"/>
                </a:lnTo>
                <a:lnTo>
                  <a:pt x="167763" y="21590"/>
                </a:lnTo>
                <a:lnTo>
                  <a:pt x="165451" y="20320"/>
                </a:lnTo>
                <a:lnTo>
                  <a:pt x="113337" y="20320"/>
                </a:lnTo>
                <a:lnTo>
                  <a:pt x="112092" y="19050"/>
                </a:lnTo>
                <a:lnTo>
                  <a:pt x="110804" y="17780"/>
                </a:lnTo>
                <a:lnTo>
                  <a:pt x="108317" y="15240"/>
                </a:lnTo>
                <a:lnTo>
                  <a:pt x="106894" y="13970"/>
                </a:lnTo>
                <a:lnTo>
                  <a:pt x="105829" y="12700"/>
                </a:lnTo>
                <a:lnTo>
                  <a:pt x="104540" y="11430"/>
                </a:lnTo>
                <a:lnTo>
                  <a:pt x="103295" y="11430"/>
                </a:lnTo>
                <a:lnTo>
                  <a:pt x="101163" y="8890"/>
                </a:lnTo>
                <a:lnTo>
                  <a:pt x="99919" y="7620"/>
                </a:lnTo>
                <a:lnTo>
                  <a:pt x="97920" y="5080"/>
                </a:lnTo>
                <a:lnTo>
                  <a:pt x="96854" y="3810"/>
                </a:lnTo>
                <a:lnTo>
                  <a:pt x="96142" y="1270"/>
                </a:lnTo>
                <a:lnTo>
                  <a:pt x="95255" y="0"/>
                </a:lnTo>
                <a:close/>
              </a:path>
              <a:path w="240030" h="242570">
                <a:moveTo>
                  <a:pt x="65709" y="105410"/>
                </a:moveTo>
                <a:lnTo>
                  <a:pt x="41184" y="105410"/>
                </a:lnTo>
                <a:lnTo>
                  <a:pt x="42607" y="106680"/>
                </a:lnTo>
                <a:lnTo>
                  <a:pt x="46916" y="106680"/>
                </a:lnTo>
                <a:lnTo>
                  <a:pt x="48516" y="107950"/>
                </a:lnTo>
                <a:lnTo>
                  <a:pt x="51226" y="107950"/>
                </a:lnTo>
                <a:lnTo>
                  <a:pt x="52825" y="109220"/>
                </a:lnTo>
                <a:lnTo>
                  <a:pt x="55669" y="109220"/>
                </a:lnTo>
                <a:lnTo>
                  <a:pt x="57312" y="110490"/>
                </a:lnTo>
                <a:lnTo>
                  <a:pt x="61222" y="110490"/>
                </a:lnTo>
                <a:lnTo>
                  <a:pt x="65709" y="105410"/>
                </a:lnTo>
                <a:close/>
              </a:path>
              <a:path w="240030" h="242570">
                <a:moveTo>
                  <a:pt x="237956" y="88900"/>
                </a:moveTo>
                <a:lnTo>
                  <a:pt x="233472" y="92710"/>
                </a:lnTo>
                <a:lnTo>
                  <a:pt x="237600" y="92710"/>
                </a:lnTo>
                <a:lnTo>
                  <a:pt x="237956" y="90170"/>
                </a:lnTo>
                <a:lnTo>
                  <a:pt x="237956" y="88900"/>
                </a:lnTo>
                <a:close/>
              </a:path>
              <a:path w="240030" h="242570">
                <a:moveTo>
                  <a:pt x="237956" y="88900"/>
                </a:moveTo>
                <a:lnTo>
                  <a:pt x="239378" y="91440"/>
                </a:lnTo>
                <a:lnTo>
                  <a:pt x="239734" y="91440"/>
                </a:lnTo>
                <a:lnTo>
                  <a:pt x="239378" y="90170"/>
                </a:lnTo>
                <a:lnTo>
                  <a:pt x="237956" y="88900"/>
                </a:lnTo>
                <a:close/>
              </a:path>
              <a:path w="240030" h="242570">
                <a:moveTo>
                  <a:pt x="130886" y="12700"/>
                </a:moveTo>
                <a:lnTo>
                  <a:pt x="124621" y="12700"/>
                </a:lnTo>
                <a:lnTo>
                  <a:pt x="124443" y="13970"/>
                </a:lnTo>
                <a:lnTo>
                  <a:pt x="123555" y="16510"/>
                </a:lnTo>
                <a:lnTo>
                  <a:pt x="122800" y="17780"/>
                </a:lnTo>
                <a:lnTo>
                  <a:pt x="122444" y="20320"/>
                </a:lnTo>
                <a:lnTo>
                  <a:pt x="165273" y="20320"/>
                </a:lnTo>
                <a:lnTo>
                  <a:pt x="164702" y="19050"/>
                </a:lnTo>
                <a:lnTo>
                  <a:pt x="163102" y="19050"/>
                </a:lnTo>
                <a:lnTo>
                  <a:pt x="161857" y="17780"/>
                </a:lnTo>
                <a:lnTo>
                  <a:pt x="147189" y="17780"/>
                </a:lnTo>
                <a:lnTo>
                  <a:pt x="145195" y="16510"/>
                </a:lnTo>
                <a:lnTo>
                  <a:pt x="143061" y="16510"/>
                </a:lnTo>
                <a:lnTo>
                  <a:pt x="140882" y="15240"/>
                </a:lnTo>
                <a:lnTo>
                  <a:pt x="138927" y="15240"/>
                </a:lnTo>
                <a:lnTo>
                  <a:pt x="136973" y="13970"/>
                </a:lnTo>
                <a:lnTo>
                  <a:pt x="132840" y="13970"/>
                </a:lnTo>
                <a:lnTo>
                  <a:pt x="130886" y="12700"/>
                </a:lnTo>
                <a:close/>
              </a:path>
              <a:path w="240030" h="242570">
                <a:moveTo>
                  <a:pt x="73929" y="0"/>
                </a:moveTo>
                <a:lnTo>
                  <a:pt x="72506" y="0"/>
                </a:lnTo>
                <a:lnTo>
                  <a:pt x="71441" y="1270"/>
                </a:lnTo>
                <a:lnTo>
                  <a:pt x="75217" y="1270"/>
                </a:lnTo>
                <a:lnTo>
                  <a:pt x="73929" y="0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2FF8F942-3DBC-4B71-9312-B4FB14A7FC7B}"/>
              </a:ext>
            </a:extLst>
          </p:cNvPr>
          <p:cNvSpPr/>
          <p:nvPr/>
        </p:nvSpPr>
        <p:spPr>
          <a:xfrm>
            <a:off x="1903018" y="3488499"/>
            <a:ext cx="33655" cy="46990"/>
          </a:xfrm>
          <a:custGeom>
            <a:avLst/>
            <a:gdLst/>
            <a:ahLst/>
            <a:cxnLst/>
            <a:rect l="l" t="t" r="r" b="b"/>
            <a:pathLst>
              <a:path w="33655" h="46989">
                <a:moveTo>
                  <a:pt x="28168" y="0"/>
                </a:moveTo>
                <a:lnTo>
                  <a:pt x="26657" y="1866"/>
                </a:lnTo>
                <a:lnTo>
                  <a:pt x="25501" y="3771"/>
                </a:lnTo>
                <a:lnTo>
                  <a:pt x="24396" y="5511"/>
                </a:lnTo>
                <a:lnTo>
                  <a:pt x="23596" y="7112"/>
                </a:lnTo>
                <a:lnTo>
                  <a:pt x="22656" y="9105"/>
                </a:lnTo>
                <a:lnTo>
                  <a:pt x="21501" y="11010"/>
                </a:lnTo>
                <a:lnTo>
                  <a:pt x="20396" y="12611"/>
                </a:lnTo>
                <a:lnTo>
                  <a:pt x="18834" y="14477"/>
                </a:lnTo>
                <a:lnTo>
                  <a:pt x="9512" y="14477"/>
                </a:lnTo>
                <a:lnTo>
                  <a:pt x="4749" y="19278"/>
                </a:lnTo>
                <a:lnTo>
                  <a:pt x="5156" y="21272"/>
                </a:lnTo>
                <a:lnTo>
                  <a:pt x="6083" y="23177"/>
                </a:lnTo>
                <a:lnTo>
                  <a:pt x="6667" y="25044"/>
                </a:lnTo>
                <a:lnTo>
                  <a:pt x="7061" y="26962"/>
                </a:lnTo>
                <a:lnTo>
                  <a:pt x="5334" y="28689"/>
                </a:lnTo>
                <a:lnTo>
                  <a:pt x="4000" y="29972"/>
                </a:lnTo>
                <a:lnTo>
                  <a:pt x="3060" y="31445"/>
                </a:lnTo>
                <a:lnTo>
                  <a:pt x="2489" y="32727"/>
                </a:lnTo>
                <a:lnTo>
                  <a:pt x="2260" y="33883"/>
                </a:lnTo>
                <a:lnTo>
                  <a:pt x="2489" y="34772"/>
                </a:lnTo>
                <a:lnTo>
                  <a:pt x="3416" y="35750"/>
                </a:lnTo>
                <a:lnTo>
                  <a:pt x="4749" y="36499"/>
                </a:lnTo>
                <a:lnTo>
                  <a:pt x="0" y="41440"/>
                </a:lnTo>
                <a:lnTo>
                  <a:pt x="4749" y="46494"/>
                </a:lnTo>
                <a:lnTo>
                  <a:pt x="16395" y="46494"/>
                </a:lnTo>
                <a:lnTo>
                  <a:pt x="15811" y="45478"/>
                </a:lnTo>
                <a:lnTo>
                  <a:pt x="15595" y="45034"/>
                </a:lnTo>
                <a:lnTo>
                  <a:pt x="15595" y="44589"/>
                </a:lnTo>
                <a:lnTo>
                  <a:pt x="15989" y="44323"/>
                </a:lnTo>
                <a:lnTo>
                  <a:pt x="16395" y="44183"/>
                </a:lnTo>
                <a:lnTo>
                  <a:pt x="18834" y="44183"/>
                </a:lnTo>
                <a:lnTo>
                  <a:pt x="19989" y="40551"/>
                </a:lnTo>
                <a:lnTo>
                  <a:pt x="21323" y="36195"/>
                </a:lnTo>
                <a:lnTo>
                  <a:pt x="23063" y="31445"/>
                </a:lnTo>
                <a:lnTo>
                  <a:pt x="25146" y="26517"/>
                </a:lnTo>
                <a:lnTo>
                  <a:pt x="27063" y="21856"/>
                </a:lnTo>
                <a:lnTo>
                  <a:pt x="29146" y="18122"/>
                </a:lnTo>
                <a:lnTo>
                  <a:pt x="31051" y="15493"/>
                </a:lnTo>
                <a:lnTo>
                  <a:pt x="33146" y="14477"/>
                </a:lnTo>
                <a:lnTo>
                  <a:pt x="32918" y="13322"/>
                </a:lnTo>
                <a:lnTo>
                  <a:pt x="32169" y="11861"/>
                </a:lnTo>
                <a:lnTo>
                  <a:pt x="31584" y="9994"/>
                </a:lnTo>
                <a:lnTo>
                  <a:pt x="30657" y="8127"/>
                </a:lnTo>
                <a:lnTo>
                  <a:pt x="29718" y="5956"/>
                </a:lnTo>
                <a:lnTo>
                  <a:pt x="29052" y="3771"/>
                </a:lnTo>
                <a:lnTo>
                  <a:pt x="28384" y="1866"/>
                </a:lnTo>
                <a:lnTo>
                  <a:pt x="28168" y="0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B910AFD1-3ED6-495F-91EA-5D9923B61F70}"/>
              </a:ext>
            </a:extLst>
          </p:cNvPr>
          <p:cNvSpPr/>
          <p:nvPr/>
        </p:nvSpPr>
        <p:spPr>
          <a:xfrm>
            <a:off x="2182914" y="3298647"/>
            <a:ext cx="29845" cy="50165"/>
          </a:xfrm>
          <a:custGeom>
            <a:avLst/>
            <a:gdLst/>
            <a:ahLst/>
            <a:cxnLst/>
            <a:rect l="l" t="t" r="r" b="b"/>
            <a:pathLst>
              <a:path w="29844" h="50164">
                <a:moveTo>
                  <a:pt x="26974" y="38023"/>
                </a:moveTo>
                <a:lnTo>
                  <a:pt x="8267" y="38023"/>
                </a:lnTo>
                <a:lnTo>
                  <a:pt x="7112" y="38328"/>
                </a:lnTo>
                <a:lnTo>
                  <a:pt x="0" y="42951"/>
                </a:lnTo>
                <a:lnTo>
                  <a:pt x="6934" y="49834"/>
                </a:lnTo>
                <a:lnTo>
                  <a:pt x="6934" y="42951"/>
                </a:lnTo>
                <a:lnTo>
                  <a:pt x="7683" y="42367"/>
                </a:lnTo>
                <a:lnTo>
                  <a:pt x="8801" y="41973"/>
                </a:lnTo>
                <a:lnTo>
                  <a:pt x="9956" y="41528"/>
                </a:lnTo>
                <a:lnTo>
                  <a:pt x="11417" y="41122"/>
                </a:lnTo>
                <a:lnTo>
                  <a:pt x="12750" y="40551"/>
                </a:lnTo>
                <a:lnTo>
                  <a:pt x="14262" y="40144"/>
                </a:lnTo>
                <a:lnTo>
                  <a:pt x="15735" y="39839"/>
                </a:lnTo>
                <a:lnTo>
                  <a:pt x="17246" y="39446"/>
                </a:lnTo>
                <a:lnTo>
                  <a:pt x="18922" y="39179"/>
                </a:lnTo>
                <a:lnTo>
                  <a:pt x="20446" y="38735"/>
                </a:lnTo>
                <a:lnTo>
                  <a:pt x="22301" y="38468"/>
                </a:lnTo>
                <a:lnTo>
                  <a:pt x="23812" y="38328"/>
                </a:lnTo>
                <a:lnTo>
                  <a:pt x="25501" y="38328"/>
                </a:lnTo>
                <a:lnTo>
                  <a:pt x="26974" y="38023"/>
                </a:lnTo>
                <a:close/>
              </a:path>
              <a:path w="29844" h="50164">
                <a:moveTo>
                  <a:pt x="13690" y="0"/>
                </a:moveTo>
                <a:lnTo>
                  <a:pt x="8978" y="4940"/>
                </a:lnTo>
                <a:lnTo>
                  <a:pt x="9412" y="7594"/>
                </a:lnTo>
                <a:lnTo>
                  <a:pt x="10134" y="10795"/>
                </a:lnTo>
                <a:lnTo>
                  <a:pt x="11061" y="14300"/>
                </a:lnTo>
                <a:lnTo>
                  <a:pt x="11239" y="16573"/>
                </a:lnTo>
                <a:lnTo>
                  <a:pt x="15951" y="16573"/>
                </a:lnTo>
                <a:lnTo>
                  <a:pt x="15951" y="30873"/>
                </a:lnTo>
                <a:lnTo>
                  <a:pt x="15201" y="31178"/>
                </a:lnTo>
                <a:lnTo>
                  <a:pt x="14046" y="31445"/>
                </a:lnTo>
                <a:lnTo>
                  <a:pt x="12750" y="31584"/>
                </a:lnTo>
                <a:lnTo>
                  <a:pt x="11645" y="32029"/>
                </a:lnTo>
                <a:lnTo>
                  <a:pt x="10490" y="32562"/>
                </a:lnTo>
                <a:lnTo>
                  <a:pt x="9728" y="32994"/>
                </a:lnTo>
                <a:lnTo>
                  <a:pt x="9372" y="33261"/>
                </a:lnTo>
                <a:lnTo>
                  <a:pt x="8978" y="33261"/>
                </a:lnTo>
                <a:lnTo>
                  <a:pt x="8978" y="38023"/>
                </a:lnTo>
                <a:lnTo>
                  <a:pt x="29819" y="38023"/>
                </a:lnTo>
                <a:lnTo>
                  <a:pt x="29641" y="36195"/>
                </a:lnTo>
                <a:lnTo>
                  <a:pt x="28879" y="34683"/>
                </a:lnTo>
                <a:lnTo>
                  <a:pt x="28130" y="32689"/>
                </a:lnTo>
                <a:lnTo>
                  <a:pt x="25857" y="29756"/>
                </a:lnTo>
                <a:lnTo>
                  <a:pt x="24930" y="28333"/>
                </a:lnTo>
                <a:lnTo>
                  <a:pt x="23812" y="27228"/>
                </a:lnTo>
                <a:lnTo>
                  <a:pt x="22656" y="26250"/>
                </a:lnTo>
                <a:lnTo>
                  <a:pt x="27190" y="21450"/>
                </a:lnTo>
                <a:lnTo>
                  <a:pt x="15951" y="9690"/>
                </a:lnTo>
                <a:lnTo>
                  <a:pt x="16890" y="9423"/>
                </a:lnTo>
                <a:lnTo>
                  <a:pt x="17995" y="9283"/>
                </a:lnTo>
                <a:lnTo>
                  <a:pt x="19329" y="8978"/>
                </a:lnTo>
                <a:lnTo>
                  <a:pt x="21729" y="8127"/>
                </a:lnTo>
                <a:lnTo>
                  <a:pt x="22885" y="7594"/>
                </a:lnTo>
                <a:lnTo>
                  <a:pt x="23990" y="7416"/>
                </a:lnTo>
                <a:lnTo>
                  <a:pt x="25107" y="7416"/>
                </a:lnTo>
                <a:lnTo>
                  <a:pt x="23990" y="7150"/>
                </a:lnTo>
                <a:lnTo>
                  <a:pt x="22656" y="6438"/>
                </a:lnTo>
                <a:lnTo>
                  <a:pt x="20967" y="5778"/>
                </a:lnTo>
                <a:lnTo>
                  <a:pt x="19507" y="4622"/>
                </a:lnTo>
                <a:lnTo>
                  <a:pt x="17640" y="3517"/>
                </a:lnTo>
                <a:lnTo>
                  <a:pt x="15951" y="2273"/>
                </a:lnTo>
                <a:lnTo>
                  <a:pt x="14617" y="1117"/>
                </a:lnTo>
                <a:lnTo>
                  <a:pt x="13690" y="0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F95A6FB5-4D9E-4F05-9560-8EE5CDFFAA72}"/>
              </a:ext>
            </a:extLst>
          </p:cNvPr>
          <p:cNvSpPr/>
          <p:nvPr/>
        </p:nvSpPr>
        <p:spPr>
          <a:xfrm>
            <a:off x="2172919" y="3378593"/>
            <a:ext cx="20320" cy="33655"/>
          </a:xfrm>
          <a:custGeom>
            <a:avLst/>
            <a:gdLst/>
            <a:ahLst/>
            <a:cxnLst/>
            <a:rect l="l" t="t" r="r" b="b"/>
            <a:pathLst>
              <a:path w="20319" h="33655">
                <a:moveTo>
                  <a:pt x="1866" y="0"/>
                </a:moveTo>
                <a:lnTo>
                  <a:pt x="2184" y="2120"/>
                </a:lnTo>
                <a:lnTo>
                  <a:pt x="2844" y="4660"/>
                </a:lnTo>
                <a:lnTo>
                  <a:pt x="3517" y="7365"/>
                </a:lnTo>
                <a:lnTo>
                  <a:pt x="3695" y="9499"/>
                </a:lnTo>
                <a:lnTo>
                  <a:pt x="0" y="14300"/>
                </a:lnTo>
                <a:lnTo>
                  <a:pt x="0" y="18821"/>
                </a:lnTo>
                <a:lnTo>
                  <a:pt x="14439" y="30594"/>
                </a:lnTo>
                <a:lnTo>
                  <a:pt x="15951" y="31610"/>
                </a:lnTo>
                <a:lnTo>
                  <a:pt x="17157" y="32321"/>
                </a:lnTo>
                <a:lnTo>
                  <a:pt x="18300" y="32727"/>
                </a:lnTo>
                <a:lnTo>
                  <a:pt x="19329" y="32854"/>
                </a:lnTo>
                <a:lnTo>
                  <a:pt x="19812" y="33172"/>
                </a:lnTo>
                <a:lnTo>
                  <a:pt x="19329" y="31305"/>
                </a:lnTo>
                <a:lnTo>
                  <a:pt x="18300" y="29743"/>
                </a:lnTo>
                <a:lnTo>
                  <a:pt x="17640" y="27927"/>
                </a:lnTo>
                <a:lnTo>
                  <a:pt x="16484" y="25793"/>
                </a:lnTo>
                <a:lnTo>
                  <a:pt x="15112" y="23533"/>
                </a:lnTo>
                <a:lnTo>
                  <a:pt x="13779" y="20954"/>
                </a:lnTo>
                <a:lnTo>
                  <a:pt x="10934" y="15709"/>
                </a:lnTo>
                <a:lnTo>
                  <a:pt x="9423" y="12877"/>
                </a:lnTo>
                <a:lnTo>
                  <a:pt x="5016" y="5499"/>
                </a:lnTo>
                <a:lnTo>
                  <a:pt x="3873" y="3238"/>
                </a:lnTo>
                <a:lnTo>
                  <a:pt x="2844" y="1409"/>
                </a:lnTo>
                <a:lnTo>
                  <a:pt x="1866" y="0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03681345-652B-4199-8A21-B24FE897C943}"/>
              </a:ext>
            </a:extLst>
          </p:cNvPr>
          <p:cNvSpPr/>
          <p:nvPr/>
        </p:nvSpPr>
        <p:spPr>
          <a:xfrm>
            <a:off x="2219566" y="3451860"/>
            <a:ext cx="66675" cy="40005"/>
          </a:xfrm>
          <a:custGeom>
            <a:avLst/>
            <a:gdLst/>
            <a:ahLst/>
            <a:cxnLst/>
            <a:rect l="l" t="t" r="r" b="b"/>
            <a:pathLst>
              <a:path w="66675" h="40004">
                <a:moveTo>
                  <a:pt x="60566" y="25755"/>
                </a:moveTo>
                <a:lnTo>
                  <a:pt x="48171" y="25755"/>
                </a:lnTo>
                <a:lnTo>
                  <a:pt x="48920" y="26606"/>
                </a:lnTo>
                <a:lnTo>
                  <a:pt x="49847" y="27584"/>
                </a:lnTo>
                <a:lnTo>
                  <a:pt x="50965" y="28384"/>
                </a:lnTo>
                <a:lnTo>
                  <a:pt x="51892" y="29616"/>
                </a:lnTo>
                <a:lnTo>
                  <a:pt x="52781" y="30467"/>
                </a:lnTo>
                <a:lnTo>
                  <a:pt x="53898" y="31711"/>
                </a:lnTo>
                <a:lnTo>
                  <a:pt x="55181" y="32512"/>
                </a:lnTo>
                <a:lnTo>
                  <a:pt x="56299" y="33616"/>
                </a:lnTo>
                <a:lnTo>
                  <a:pt x="57403" y="34594"/>
                </a:lnTo>
                <a:lnTo>
                  <a:pt x="58699" y="35572"/>
                </a:lnTo>
                <a:lnTo>
                  <a:pt x="59982" y="36372"/>
                </a:lnTo>
                <a:lnTo>
                  <a:pt x="61087" y="37350"/>
                </a:lnTo>
                <a:lnTo>
                  <a:pt x="62598" y="38061"/>
                </a:lnTo>
                <a:lnTo>
                  <a:pt x="63893" y="38722"/>
                </a:lnTo>
                <a:lnTo>
                  <a:pt x="64998" y="39433"/>
                </a:lnTo>
                <a:lnTo>
                  <a:pt x="66471" y="39839"/>
                </a:lnTo>
                <a:lnTo>
                  <a:pt x="61849" y="27139"/>
                </a:lnTo>
                <a:lnTo>
                  <a:pt x="60566" y="25755"/>
                </a:lnTo>
                <a:close/>
              </a:path>
              <a:path w="66675" h="40004">
                <a:moveTo>
                  <a:pt x="43586" y="11455"/>
                </a:moveTo>
                <a:lnTo>
                  <a:pt x="12572" y="11455"/>
                </a:lnTo>
                <a:lnTo>
                  <a:pt x="13106" y="12700"/>
                </a:lnTo>
                <a:lnTo>
                  <a:pt x="13639" y="16395"/>
                </a:lnTo>
                <a:lnTo>
                  <a:pt x="22885" y="16395"/>
                </a:lnTo>
                <a:lnTo>
                  <a:pt x="24168" y="18211"/>
                </a:lnTo>
                <a:lnTo>
                  <a:pt x="24752" y="19850"/>
                </a:lnTo>
                <a:lnTo>
                  <a:pt x="25205" y="21361"/>
                </a:lnTo>
                <a:lnTo>
                  <a:pt x="25285" y="23456"/>
                </a:lnTo>
                <a:lnTo>
                  <a:pt x="25857" y="23456"/>
                </a:lnTo>
                <a:lnTo>
                  <a:pt x="29552" y="28244"/>
                </a:lnTo>
                <a:lnTo>
                  <a:pt x="31191" y="28244"/>
                </a:lnTo>
                <a:lnTo>
                  <a:pt x="32880" y="28384"/>
                </a:lnTo>
                <a:lnTo>
                  <a:pt x="34162" y="28955"/>
                </a:lnTo>
                <a:lnTo>
                  <a:pt x="36741" y="29756"/>
                </a:lnTo>
                <a:lnTo>
                  <a:pt x="38036" y="30073"/>
                </a:lnTo>
                <a:lnTo>
                  <a:pt x="39496" y="30340"/>
                </a:lnTo>
                <a:lnTo>
                  <a:pt x="41186" y="30467"/>
                </a:lnTo>
                <a:lnTo>
                  <a:pt x="41363" y="30340"/>
                </a:lnTo>
                <a:lnTo>
                  <a:pt x="41897" y="29616"/>
                </a:lnTo>
                <a:lnTo>
                  <a:pt x="43764" y="27978"/>
                </a:lnTo>
                <a:lnTo>
                  <a:pt x="44881" y="27139"/>
                </a:lnTo>
                <a:lnTo>
                  <a:pt x="45986" y="26466"/>
                </a:lnTo>
                <a:lnTo>
                  <a:pt x="47282" y="25895"/>
                </a:lnTo>
                <a:lnTo>
                  <a:pt x="48171" y="25755"/>
                </a:lnTo>
                <a:lnTo>
                  <a:pt x="60566" y="25755"/>
                </a:lnTo>
                <a:lnTo>
                  <a:pt x="57810" y="23139"/>
                </a:lnTo>
                <a:lnTo>
                  <a:pt x="56299" y="22339"/>
                </a:lnTo>
                <a:lnTo>
                  <a:pt x="54825" y="21361"/>
                </a:lnTo>
                <a:lnTo>
                  <a:pt x="53187" y="20523"/>
                </a:lnTo>
                <a:lnTo>
                  <a:pt x="49669" y="19138"/>
                </a:lnTo>
                <a:lnTo>
                  <a:pt x="48171" y="18605"/>
                </a:lnTo>
                <a:lnTo>
                  <a:pt x="47802" y="17106"/>
                </a:lnTo>
                <a:lnTo>
                  <a:pt x="47282" y="15455"/>
                </a:lnTo>
                <a:lnTo>
                  <a:pt x="45059" y="12700"/>
                </a:lnTo>
                <a:lnTo>
                  <a:pt x="43586" y="11455"/>
                </a:lnTo>
                <a:close/>
              </a:path>
              <a:path w="66675" h="40004">
                <a:moveTo>
                  <a:pt x="4622" y="0"/>
                </a:moveTo>
                <a:lnTo>
                  <a:pt x="0" y="4838"/>
                </a:lnTo>
                <a:lnTo>
                  <a:pt x="1473" y="4838"/>
                </a:lnTo>
                <a:lnTo>
                  <a:pt x="2933" y="4978"/>
                </a:lnTo>
                <a:lnTo>
                  <a:pt x="4267" y="5511"/>
                </a:lnTo>
                <a:lnTo>
                  <a:pt x="5333" y="6223"/>
                </a:lnTo>
                <a:lnTo>
                  <a:pt x="6451" y="6883"/>
                </a:lnTo>
                <a:lnTo>
                  <a:pt x="7378" y="7734"/>
                </a:lnTo>
                <a:lnTo>
                  <a:pt x="8127" y="8712"/>
                </a:lnTo>
                <a:lnTo>
                  <a:pt x="9067" y="9512"/>
                </a:lnTo>
                <a:lnTo>
                  <a:pt x="8127" y="10223"/>
                </a:lnTo>
                <a:lnTo>
                  <a:pt x="7378" y="11150"/>
                </a:lnTo>
                <a:lnTo>
                  <a:pt x="6273" y="11861"/>
                </a:lnTo>
                <a:lnTo>
                  <a:pt x="5918" y="12255"/>
                </a:lnTo>
                <a:lnTo>
                  <a:pt x="6095" y="12700"/>
                </a:lnTo>
                <a:lnTo>
                  <a:pt x="6845" y="12700"/>
                </a:lnTo>
                <a:lnTo>
                  <a:pt x="8674" y="12522"/>
                </a:lnTo>
                <a:lnTo>
                  <a:pt x="11468" y="11861"/>
                </a:lnTo>
                <a:lnTo>
                  <a:pt x="11645" y="11595"/>
                </a:lnTo>
                <a:lnTo>
                  <a:pt x="12572" y="11455"/>
                </a:lnTo>
                <a:lnTo>
                  <a:pt x="43586" y="11455"/>
                </a:lnTo>
                <a:lnTo>
                  <a:pt x="41897" y="10223"/>
                </a:lnTo>
                <a:lnTo>
                  <a:pt x="40628" y="9512"/>
                </a:lnTo>
                <a:lnTo>
                  <a:pt x="13639" y="9512"/>
                </a:lnTo>
                <a:lnTo>
                  <a:pt x="12572" y="5905"/>
                </a:lnTo>
                <a:lnTo>
                  <a:pt x="11645" y="4127"/>
                </a:lnTo>
                <a:lnTo>
                  <a:pt x="11468" y="2362"/>
                </a:lnTo>
                <a:lnTo>
                  <a:pt x="10528" y="2362"/>
                </a:lnTo>
                <a:lnTo>
                  <a:pt x="9778" y="2095"/>
                </a:lnTo>
                <a:lnTo>
                  <a:pt x="8839" y="1650"/>
                </a:lnTo>
                <a:lnTo>
                  <a:pt x="7962" y="1117"/>
                </a:lnTo>
                <a:lnTo>
                  <a:pt x="7200" y="711"/>
                </a:lnTo>
                <a:lnTo>
                  <a:pt x="6273" y="406"/>
                </a:lnTo>
                <a:lnTo>
                  <a:pt x="5333" y="266"/>
                </a:lnTo>
                <a:lnTo>
                  <a:pt x="4622" y="0"/>
                </a:lnTo>
                <a:close/>
              </a:path>
              <a:path w="66675" h="40004">
                <a:moveTo>
                  <a:pt x="24168" y="4838"/>
                </a:moveTo>
                <a:lnTo>
                  <a:pt x="22885" y="4838"/>
                </a:lnTo>
                <a:lnTo>
                  <a:pt x="21958" y="5638"/>
                </a:lnTo>
                <a:lnTo>
                  <a:pt x="21234" y="6350"/>
                </a:lnTo>
                <a:lnTo>
                  <a:pt x="20129" y="7289"/>
                </a:lnTo>
                <a:lnTo>
                  <a:pt x="13639" y="9512"/>
                </a:lnTo>
                <a:lnTo>
                  <a:pt x="40628" y="9512"/>
                </a:lnTo>
                <a:lnTo>
                  <a:pt x="39903" y="9105"/>
                </a:lnTo>
                <a:lnTo>
                  <a:pt x="38036" y="8127"/>
                </a:lnTo>
                <a:lnTo>
                  <a:pt x="35813" y="7467"/>
                </a:lnTo>
                <a:lnTo>
                  <a:pt x="33985" y="6883"/>
                </a:lnTo>
                <a:lnTo>
                  <a:pt x="31775" y="6223"/>
                </a:lnTo>
                <a:lnTo>
                  <a:pt x="29552" y="5638"/>
                </a:lnTo>
                <a:lnTo>
                  <a:pt x="27686" y="5245"/>
                </a:lnTo>
                <a:lnTo>
                  <a:pt x="25857" y="4978"/>
                </a:lnTo>
                <a:lnTo>
                  <a:pt x="24168" y="4838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1F0F5242-104D-4DD5-ABFE-2DCF7C516206}"/>
              </a:ext>
            </a:extLst>
          </p:cNvPr>
          <p:cNvSpPr/>
          <p:nvPr/>
        </p:nvSpPr>
        <p:spPr>
          <a:xfrm>
            <a:off x="2132939" y="3485172"/>
            <a:ext cx="143510" cy="100330"/>
          </a:xfrm>
          <a:custGeom>
            <a:avLst/>
            <a:gdLst/>
            <a:ahLst/>
            <a:cxnLst/>
            <a:rect l="l" t="t" r="r" b="b"/>
            <a:pathLst>
              <a:path w="143510" h="100329">
                <a:moveTo>
                  <a:pt x="119784" y="77317"/>
                </a:moveTo>
                <a:lnTo>
                  <a:pt x="81838" y="77317"/>
                </a:lnTo>
                <a:lnTo>
                  <a:pt x="83070" y="77584"/>
                </a:lnTo>
                <a:lnTo>
                  <a:pt x="84137" y="77711"/>
                </a:lnTo>
                <a:lnTo>
                  <a:pt x="82892" y="79006"/>
                </a:lnTo>
                <a:lnTo>
                  <a:pt x="80721" y="80416"/>
                </a:lnTo>
                <a:lnTo>
                  <a:pt x="78587" y="82105"/>
                </a:lnTo>
                <a:lnTo>
                  <a:pt x="76415" y="83527"/>
                </a:lnTo>
                <a:lnTo>
                  <a:pt x="74993" y="85089"/>
                </a:lnTo>
                <a:lnTo>
                  <a:pt x="74231" y="86334"/>
                </a:lnTo>
                <a:lnTo>
                  <a:pt x="74993" y="87210"/>
                </a:lnTo>
                <a:lnTo>
                  <a:pt x="77304" y="87477"/>
                </a:lnTo>
                <a:lnTo>
                  <a:pt x="76060" y="87884"/>
                </a:lnTo>
                <a:lnTo>
                  <a:pt x="74993" y="88595"/>
                </a:lnTo>
                <a:lnTo>
                  <a:pt x="74053" y="90017"/>
                </a:lnTo>
                <a:lnTo>
                  <a:pt x="73698" y="91706"/>
                </a:lnTo>
                <a:lnTo>
                  <a:pt x="73698" y="93700"/>
                </a:lnTo>
                <a:lnTo>
                  <a:pt x="73875" y="95834"/>
                </a:lnTo>
                <a:lnTo>
                  <a:pt x="74231" y="97916"/>
                </a:lnTo>
                <a:lnTo>
                  <a:pt x="74993" y="99783"/>
                </a:lnTo>
                <a:lnTo>
                  <a:pt x="90855" y="92417"/>
                </a:lnTo>
                <a:lnTo>
                  <a:pt x="105052" y="92417"/>
                </a:lnTo>
                <a:lnTo>
                  <a:pt x="119784" y="77317"/>
                </a:lnTo>
                <a:close/>
              </a:path>
              <a:path w="143510" h="100329">
                <a:moveTo>
                  <a:pt x="105052" y="92417"/>
                </a:moveTo>
                <a:lnTo>
                  <a:pt x="90855" y="92417"/>
                </a:lnTo>
                <a:lnTo>
                  <a:pt x="97866" y="99783"/>
                </a:lnTo>
                <a:lnTo>
                  <a:pt x="105052" y="92417"/>
                </a:lnTo>
                <a:close/>
              </a:path>
              <a:path w="143510" h="100329">
                <a:moveTo>
                  <a:pt x="34251" y="29133"/>
                </a:moveTo>
                <a:lnTo>
                  <a:pt x="20739" y="41122"/>
                </a:lnTo>
                <a:lnTo>
                  <a:pt x="4483" y="41122"/>
                </a:lnTo>
                <a:lnTo>
                  <a:pt x="4889" y="44945"/>
                </a:lnTo>
                <a:lnTo>
                  <a:pt x="5861" y="48488"/>
                </a:lnTo>
                <a:lnTo>
                  <a:pt x="6654" y="51028"/>
                </a:lnTo>
                <a:lnTo>
                  <a:pt x="7010" y="53416"/>
                </a:lnTo>
                <a:lnTo>
                  <a:pt x="2349" y="58216"/>
                </a:lnTo>
                <a:lnTo>
                  <a:pt x="2705" y="61899"/>
                </a:lnTo>
                <a:lnTo>
                  <a:pt x="3416" y="65277"/>
                </a:lnTo>
                <a:lnTo>
                  <a:pt x="4305" y="68122"/>
                </a:lnTo>
                <a:lnTo>
                  <a:pt x="4483" y="70523"/>
                </a:lnTo>
                <a:lnTo>
                  <a:pt x="3594" y="72339"/>
                </a:lnTo>
                <a:lnTo>
                  <a:pt x="3060" y="74472"/>
                </a:lnTo>
                <a:lnTo>
                  <a:pt x="2171" y="76606"/>
                </a:lnTo>
                <a:lnTo>
                  <a:pt x="1394" y="79133"/>
                </a:lnTo>
                <a:lnTo>
                  <a:pt x="355" y="83527"/>
                </a:lnTo>
                <a:lnTo>
                  <a:pt x="0" y="87477"/>
                </a:lnTo>
                <a:lnTo>
                  <a:pt x="2705" y="87477"/>
                </a:lnTo>
                <a:lnTo>
                  <a:pt x="5765" y="87210"/>
                </a:lnTo>
                <a:lnTo>
                  <a:pt x="9017" y="87045"/>
                </a:lnTo>
                <a:lnTo>
                  <a:pt x="12433" y="86512"/>
                </a:lnTo>
                <a:lnTo>
                  <a:pt x="15862" y="86067"/>
                </a:lnTo>
                <a:lnTo>
                  <a:pt x="19456" y="85661"/>
                </a:lnTo>
                <a:lnTo>
                  <a:pt x="23050" y="84645"/>
                </a:lnTo>
                <a:lnTo>
                  <a:pt x="50114" y="72783"/>
                </a:lnTo>
                <a:lnTo>
                  <a:pt x="124208" y="72783"/>
                </a:lnTo>
                <a:lnTo>
                  <a:pt x="143103" y="53416"/>
                </a:lnTo>
                <a:lnTo>
                  <a:pt x="142747" y="48488"/>
                </a:lnTo>
                <a:lnTo>
                  <a:pt x="141452" y="44678"/>
                </a:lnTo>
                <a:lnTo>
                  <a:pt x="140563" y="43256"/>
                </a:lnTo>
                <a:lnTo>
                  <a:pt x="139319" y="42100"/>
                </a:lnTo>
                <a:lnTo>
                  <a:pt x="137680" y="41389"/>
                </a:lnTo>
                <a:lnTo>
                  <a:pt x="136258" y="41122"/>
                </a:lnTo>
                <a:lnTo>
                  <a:pt x="136258" y="31534"/>
                </a:lnTo>
                <a:lnTo>
                  <a:pt x="40208" y="31534"/>
                </a:lnTo>
                <a:lnTo>
                  <a:pt x="39268" y="31216"/>
                </a:lnTo>
                <a:lnTo>
                  <a:pt x="37668" y="30238"/>
                </a:lnTo>
                <a:lnTo>
                  <a:pt x="36779" y="29794"/>
                </a:lnTo>
                <a:lnTo>
                  <a:pt x="35852" y="29527"/>
                </a:lnTo>
                <a:lnTo>
                  <a:pt x="35318" y="29260"/>
                </a:lnTo>
                <a:lnTo>
                  <a:pt x="34251" y="29133"/>
                </a:lnTo>
                <a:close/>
              </a:path>
              <a:path w="143510" h="100329">
                <a:moveTo>
                  <a:pt x="124208" y="72783"/>
                </a:moveTo>
                <a:lnTo>
                  <a:pt x="59131" y="72783"/>
                </a:lnTo>
                <a:lnTo>
                  <a:pt x="63614" y="77711"/>
                </a:lnTo>
                <a:lnTo>
                  <a:pt x="62725" y="78739"/>
                </a:lnTo>
                <a:lnTo>
                  <a:pt x="61868" y="79844"/>
                </a:lnTo>
                <a:lnTo>
                  <a:pt x="61264" y="80556"/>
                </a:lnTo>
                <a:lnTo>
                  <a:pt x="60731" y="81838"/>
                </a:lnTo>
                <a:lnTo>
                  <a:pt x="59842" y="82956"/>
                </a:lnTo>
                <a:lnTo>
                  <a:pt x="59309" y="84378"/>
                </a:lnTo>
                <a:lnTo>
                  <a:pt x="59220" y="85089"/>
                </a:lnTo>
                <a:lnTo>
                  <a:pt x="59131" y="87477"/>
                </a:lnTo>
                <a:lnTo>
                  <a:pt x="60020" y="87045"/>
                </a:lnTo>
                <a:lnTo>
                  <a:pt x="61264" y="86334"/>
                </a:lnTo>
                <a:lnTo>
                  <a:pt x="62725" y="85661"/>
                </a:lnTo>
                <a:lnTo>
                  <a:pt x="64325" y="84645"/>
                </a:lnTo>
                <a:lnTo>
                  <a:pt x="65976" y="83667"/>
                </a:lnTo>
                <a:lnTo>
                  <a:pt x="67919" y="82816"/>
                </a:lnTo>
                <a:lnTo>
                  <a:pt x="69926" y="81838"/>
                </a:lnTo>
                <a:lnTo>
                  <a:pt x="73520" y="79844"/>
                </a:lnTo>
                <a:lnTo>
                  <a:pt x="75349" y="79133"/>
                </a:lnTo>
                <a:lnTo>
                  <a:pt x="77304" y="78422"/>
                </a:lnTo>
                <a:lnTo>
                  <a:pt x="78943" y="78028"/>
                </a:lnTo>
                <a:lnTo>
                  <a:pt x="80543" y="77584"/>
                </a:lnTo>
                <a:lnTo>
                  <a:pt x="81838" y="77317"/>
                </a:lnTo>
                <a:lnTo>
                  <a:pt x="119784" y="77317"/>
                </a:lnTo>
                <a:lnTo>
                  <a:pt x="124208" y="72783"/>
                </a:lnTo>
                <a:close/>
              </a:path>
              <a:path w="143510" h="100329">
                <a:moveTo>
                  <a:pt x="12433" y="38722"/>
                </a:moveTo>
                <a:lnTo>
                  <a:pt x="11544" y="38722"/>
                </a:lnTo>
                <a:lnTo>
                  <a:pt x="10617" y="39433"/>
                </a:lnTo>
                <a:lnTo>
                  <a:pt x="9906" y="40144"/>
                </a:lnTo>
                <a:lnTo>
                  <a:pt x="9017" y="40716"/>
                </a:lnTo>
                <a:lnTo>
                  <a:pt x="8128" y="40855"/>
                </a:lnTo>
                <a:lnTo>
                  <a:pt x="7188" y="41122"/>
                </a:lnTo>
                <a:lnTo>
                  <a:pt x="19634" y="41122"/>
                </a:lnTo>
                <a:lnTo>
                  <a:pt x="18567" y="40855"/>
                </a:lnTo>
                <a:lnTo>
                  <a:pt x="16040" y="40004"/>
                </a:lnTo>
                <a:lnTo>
                  <a:pt x="14795" y="39433"/>
                </a:lnTo>
                <a:lnTo>
                  <a:pt x="13500" y="38988"/>
                </a:lnTo>
                <a:lnTo>
                  <a:pt x="12433" y="38722"/>
                </a:lnTo>
                <a:close/>
              </a:path>
              <a:path w="143510" h="100329">
                <a:moveTo>
                  <a:pt x="50114" y="21755"/>
                </a:moveTo>
                <a:lnTo>
                  <a:pt x="49174" y="22199"/>
                </a:lnTo>
                <a:lnTo>
                  <a:pt x="47752" y="23177"/>
                </a:lnTo>
                <a:lnTo>
                  <a:pt x="46329" y="24866"/>
                </a:lnTo>
                <a:lnTo>
                  <a:pt x="44691" y="26415"/>
                </a:lnTo>
                <a:lnTo>
                  <a:pt x="43446" y="28422"/>
                </a:lnTo>
                <a:lnTo>
                  <a:pt x="41973" y="29972"/>
                </a:lnTo>
                <a:lnTo>
                  <a:pt x="41275" y="30949"/>
                </a:lnTo>
                <a:lnTo>
                  <a:pt x="41097" y="31534"/>
                </a:lnTo>
                <a:lnTo>
                  <a:pt x="135369" y="31534"/>
                </a:lnTo>
                <a:lnTo>
                  <a:pt x="134607" y="31216"/>
                </a:lnTo>
                <a:lnTo>
                  <a:pt x="133718" y="30683"/>
                </a:lnTo>
                <a:lnTo>
                  <a:pt x="131902" y="29794"/>
                </a:lnTo>
                <a:lnTo>
                  <a:pt x="131190" y="29527"/>
                </a:lnTo>
                <a:lnTo>
                  <a:pt x="130302" y="29260"/>
                </a:lnTo>
                <a:lnTo>
                  <a:pt x="129413" y="29133"/>
                </a:lnTo>
                <a:lnTo>
                  <a:pt x="129946" y="27127"/>
                </a:lnTo>
                <a:lnTo>
                  <a:pt x="130155" y="26415"/>
                </a:lnTo>
                <a:lnTo>
                  <a:pt x="104711" y="26415"/>
                </a:lnTo>
                <a:lnTo>
                  <a:pt x="101830" y="24155"/>
                </a:lnTo>
                <a:lnTo>
                  <a:pt x="52247" y="24155"/>
                </a:lnTo>
                <a:lnTo>
                  <a:pt x="50114" y="21755"/>
                </a:lnTo>
                <a:close/>
              </a:path>
              <a:path w="143510" h="100329">
                <a:moveTo>
                  <a:pt x="124879" y="2400"/>
                </a:moveTo>
                <a:lnTo>
                  <a:pt x="124167" y="4660"/>
                </a:lnTo>
                <a:lnTo>
                  <a:pt x="123101" y="6654"/>
                </a:lnTo>
                <a:lnTo>
                  <a:pt x="121996" y="8039"/>
                </a:lnTo>
                <a:lnTo>
                  <a:pt x="121107" y="9194"/>
                </a:lnTo>
                <a:lnTo>
                  <a:pt x="120218" y="10477"/>
                </a:lnTo>
                <a:lnTo>
                  <a:pt x="119862" y="11582"/>
                </a:lnTo>
                <a:lnTo>
                  <a:pt x="119862" y="12700"/>
                </a:lnTo>
                <a:lnTo>
                  <a:pt x="120396" y="14427"/>
                </a:lnTo>
                <a:lnTo>
                  <a:pt x="119684" y="15405"/>
                </a:lnTo>
                <a:lnTo>
                  <a:pt x="118402" y="16827"/>
                </a:lnTo>
                <a:lnTo>
                  <a:pt x="117335" y="17932"/>
                </a:lnTo>
                <a:lnTo>
                  <a:pt x="115150" y="21361"/>
                </a:lnTo>
                <a:lnTo>
                  <a:pt x="114261" y="22910"/>
                </a:lnTo>
                <a:lnTo>
                  <a:pt x="113906" y="24866"/>
                </a:lnTo>
                <a:lnTo>
                  <a:pt x="113550" y="26415"/>
                </a:lnTo>
                <a:lnTo>
                  <a:pt x="130155" y="26415"/>
                </a:lnTo>
                <a:lnTo>
                  <a:pt x="130479" y="25311"/>
                </a:lnTo>
                <a:lnTo>
                  <a:pt x="131368" y="23583"/>
                </a:lnTo>
                <a:lnTo>
                  <a:pt x="131434" y="22910"/>
                </a:lnTo>
                <a:lnTo>
                  <a:pt x="131546" y="16827"/>
                </a:lnTo>
                <a:lnTo>
                  <a:pt x="130657" y="16827"/>
                </a:lnTo>
                <a:lnTo>
                  <a:pt x="130124" y="16522"/>
                </a:lnTo>
                <a:lnTo>
                  <a:pt x="129057" y="16116"/>
                </a:lnTo>
                <a:lnTo>
                  <a:pt x="128308" y="15544"/>
                </a:lnTo>
                <a:lnTo>
                  <a:pt x="126707" y="14833"/>
                </a:lnTo>
                <a:lnTo>
                  <a:pt x="125818" y="14693"/>
                </a:lnTo>
                <a:lnTo>
                  <a:pt x="124879" y="14427"/>
                </a:lnTo>
                <a:lnTo>
                  <a:pt x="125056" y="11137"/>
                </a:lnTo>
                <a:lnTo>
                  <a:pt x="125818" y="8343"/>
                </a:lnTo>
                <a:lnTo>
                  <a:pt x="125818" y="5638"/>
                </a:lnTo>
                <a:lnTo>
                  <a:pt x="124879" y="2400"/>
                </a:lnTo>
                <a:close/>
              </a:path>
              <a:path w="143510" h="100329">
                <a:moveTo>
                  <a:pt x="68275" y="12026"/>
                </a:moveTo>
                <a:lnTo>
                  <a:pt x="63614" y="12026"/>
                </a:lnTo>
                <a:lnTo>
                  <a:pt x="62547" y="12560"/>
                </a:lnTo>
                <a:lnTo>
                  <a:pt x="59664" y="15811"/>
                </a:lnTo>
                <a:lnTo>
                  <a:pt x="58013" y="18249"/>
                </a:lnTo>
                <a:lnTo>
                  <a:pt x="56426" y="20332"/>
                </a:lnTo>
                <a:lnTo>
                  <a:pt x="54597" y="22199"/>
                </a:lnTo>
                <a:lnTo>
                  <a:pt x="53352" y="23583"/>
                </a:lnTo>
                <a:lnTo>
                  <a:pt x="52247" y="24155"/>
                </a:lnTo>
                <a:lnTo>
                  <a:pt x="101830" y="24155"/>
                </a:lnTo>
                <a:lnTo>
                  <a:pt x="100584" y="23177"/>
                </a:lnTo>
                <a:lnTo>
                  <a:pt x="98933" y="21755"/>
                </a:lnTo>
                <a:lnTo>
                  <a:pt x="97155" y="20332"/>
                </a:lnTo>
                <a:lnTo>
                  <a:pt x="95694" y="19227"/>
                </a:lnTo>
                <a:lnTo>
                  <a:pt x="94272" y="17932"/>
                </a:lnTo>
                <a:lnTo>
                  <a:pt x="93345" y="16827"/>
                </a:lnTo>
                <a:lnTo>
                  <a:pt x="72809" y="16827"/>
                </a:lnTo>
                <a:lnTo>
                  <a:pt x="68275" y="12026"/>
                </a:lnTo>
                <a:close/>
              </a:path>
              <a:path w="143510" h="100329">
                <a:moveTo>
                  <a:pt x="90855" y="0"/>
                </a:moveTo>
                <a:lnTo>
                  <a:pt x="89204" y="1422"/>
                </a:lnTo>
                <a:lnTo>
                  <a:pt x="87782" y="3822"/>
                </a:lnTo>
                <a:lnTo>
                  <a:pt x="85077" y="9194"/>
                </a:lnTo>
                <a:lnTo>
                  <a:pt x="83426" y="12026"/>
                </a:lnTo>
                <a:lnTo>
                  <a:pt x="81648" y="14427"/>
                </a:lnTo>
                <a:lnTo>
                  <a:pt x="79654" y="16255"/>
                </a:lnTo>
                <a:lnTo>
                  <a:pt x="77304" y="16827"/>
                </a:lnTo>
                <a:lnTo>
                  <a:pt x="97866" y="16827"/>
                </a:lnTo>
                <a:lnTo>
                  <a:pt x="97267" y="15405"/>
                </a:lnTo>
                <a:lnTo>
                  <a:pt x="97155" y="13715"/>
                </a:lnTo>
                <a:lnTo>
                  <a:pt x="97688" y="12293"/>
                </a:lnTo>
                <a:lnTo>
                  <a:pt x="98221" y="11137"/>
                </a:lnTo>
                <a:lnTo>
                  <a:pt x="99288" y="9905"/>
                </a:lnTo>
                <a:lnTo>
                  <a:pt x="100177" y="9055"/>
                </a:lnTo>
                <a:lnTo>
                  <a:pt x="101472" y="8343"/>
                </a:lnTo>
                <a:lnTo>
                  <a:pt x="102362" y="7327"/>
                </a:lnTo>
                <a:lnTo>
                  <a:pt x="91922" y="977"/>
                </a:lnTo>
                <a:lnTo>
                  <a:pt x="90855" y="0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E0300C4A-540B-4B18-A46A-4AF9A6B04526}"/>
              </a:ext>
            </a:extLst>
          </p:cNvPr>
          <p:cNvSpPr/>
          <p:nvPr/>
        </p:nvSpPr>
        <p:spPr>
          <a:xfrm>
            <a:off x="2309533" y="3565106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3246" y="0"/>
                </a:moveTo>
                <a:lnTo>
                  <a:pt x="0" y="14605"/>
                </a:lnTo>
                <a:lnTo>
                  <a:pt x="0" y="26517"/>
                </a:lnTo>
                <a:lnTo>
                  <a:pt x="1650" y="25488"/>
                </a:lnTo>
                <a:lnTo>
                  <a:pt x="3822" y="24206"/>
                </a:lnTo>
                <a:lnTo>
                  <a:pt x="5651" y="22466"/>
                </a:lnTo>
                <a:lnTo>
                  <a:pt x="9245" y="18783"/>
                </a:lnTo>
                <a:lnTo>
                  <a:pt x="10706" y="17183"/>
                </a:lnTo>
                <a:lnTo>
                  <a:pt x="12128" y="15760"/>
                </a:lnTo>
                <a:lnTo>
                  <a:pt x="13246" y="14605"/>
                </a:lnTo>
                <a:lnTo>
                  <a:pt x="26479" y="14605"/>
                </a:lnTo>
                <a:lnTo>
                  <a:pt x="23952" y="12166"/>
                </a:lnTo>
                <a:lnTo>
                  <a:pt x="21958" y="10299"/>
                </a:lnTo>
                <a:lnTo>
                  <a:pt x="18135" y="7327"/>
                </a:lnTo>
                <a:lnTo>
                  <a:pt x="16484" y="5867"/>
                </a:lnTo>
                <a:lnTo>
                  <a:pt x="15239" y="4178"/>
                </a:lnTo>
                <a:lnTo>
                  <a:pt x="14135" y="2311"/>
                </a:lnTo>
                <a:lnTo>
                  <a:pt x="13246" y="0"/>
                </a:lnTo>
                <a:close/>
              </a:path>
              <a:path w="26669" h="26670">
                <a:moveTo>
                  <a:pt x="24841" y="14605"/>
                </a:moveTo>
                <a:lnTo>
                  <a:pt x="13246" y="14605"/>
                </a:lnTo>
                <a:lnTo>
                  <a:pt x="14135" y="14744"/>
                </a:lnTo>
                <a:lnTo>
                  <a:pt x="14884" y="15049"/>
                </a:lnTo>
                <a:lnTo>
                  <a:pt x="15773" y="15189"/>
                </a:lnTo>
                <a:lnTo>
                  <a:pt x="16484" y="15760"/>
                </a:lnTo>
                <a:lnTo>
                  <a:pt x="17424" y="16205"/>
                </a:lnTo>
                <a:lnTo>
                  <a:pt x="18135" y="16611"/>
                </a:lnTo>
                <a:lnTo>
                  <a:pt x="18846" y="16916"/>
                </a:lnTo>
                <a:lnTo>
                  <a:pt x="19951" y="16916"/>
                </a:lnTo>
                <a:lnTo>
                  <a:pt x="20662" y="16205"/>
                </a:lnTo>
                <a:lnTo>
                  <a:pt x="21589" y="15455"/>
                </a:lnTo>
                <a:lnTo>
                  <a:pt x="22301" y="15189"/>
                </a:lnTo>
                <a:lnTo>
                  <a:pt x="23190" y="14744"/>
                </a:lnTo>
                <a:lnTo>
                  <a:pt x="23952" y="14744"/>
                </a:lnTo>
                <a:lnTo>
                  <a:pt x="24841" y="14605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64C0097F-7863-45F8-9495-9E85EC51D88F}"/>
              </a:ext>
            </a:extLst>
          </p:cNvPr>
          <p:cNvSpPr/>
          <p:nvPr/>
        </p:nvSpPr>
        <p:spPr>
          <a:xfrm>
            <a:off x="1463178" y="3413150"/>
            <a:ext cx="170180" cy="218440"/>
          </a:xfrm>
          <a:custGeom>
            <a:avLst/>
            <a:gdLst/>
            <a:ahLst/>
            <a:cxnLst/>
            <a:rect l="l" t="t" r="r" b="b"/>
            <a:pathLst>
              <a:path w="170180" h="218439">
                <a:moveTo>
                  <a:pt x="21041" y="3810"/>
                </a:moveTo>
                <a:lnTo>
                  <a:pt x="20157" y="3810"/>
                </a:lnTo>
                <a:lnTo>
                  <a:pt x="13440" y="11429"/>
                </a:lnTo>
                <a:lnTo>
                  <a:pt x="13440" y="16510"/>
                </a:lnTo>
                <a:lnTo>
                  <a:pt x="17861" y="21589"/>
                </a:lnTo>
                <a:lnTo>
                  <a:pt x="16269" y="22860"/>
                </a:lnTo>
                <a:lnTo>
                  <a:pt x="14502" y="25400"/>
                </a:lnTo>
                <a:lnTo>
                  <a:pt x="12910" y="27939"/>
                </a:lnTo>
                <a:lnTo>
                  <a:pt x="11142" y="30479"/>
                </a:lnTo>
                <a:lnTo>
                  <a:pt x="9547" y="34289"/>
                </a:lnTo>
                <a:lnTo>
                  <a:pt x="6012" y="39369"/>
                </a:lnTo>
                <a:lnTo>
                  <a:pt x="4420" y="40639"/>
                </a:lnTo>
                <a:lnTo>
                  <a:pt x="4776" y="43179"/>
                </a:lnTo>
                <a:lnTo>
                  <a:pt x="5660" y="44450"/>
                </a:lnTo>
                <a:lnTo>
                  <a:pt x="6366" y="45719"/>
                </a:lnTo>
                <a:lnTo>
                  <a:pt x="6718" y="48260"/>
                </a:lnTo>
                <a:lnTo>
                  <a:pt x="5834" y="49529"/>
                </a:lnTo>
                <a:lnTo>
                  <a:pt x="4598" y="50800"/>
                </a:lnTo>
                <a:lnTo>
                  <a:pt x="3536" y="52069"/>
                </a:lnTo>
                <a:lnTo>
                  <a:pt x="2475" y="54610"/>
                </a:lnTo>
                <a:lnTo>
                  <a:pt x="1413" y="55879"/>
                </a:lnTo>
                <a:lnTo>
                  <a:pt x="883" y="57150"/>
                </a:lnTo>
                <a:lnTo>
                  <a:pt x="177" y="59689"/>
                </a:lnTo>
                <a:lnTo>
                  <a:pt x="0" y="60960"/>
                </a:lnTo>
                <a:lnTo>
                  <a:pt x="3008" y="62229"/>
                </a:lnTo>
                <a:lnTo>
                  <a:pt x="4243" y="63500"/>
                </a:lnTo>
                <a:lnTo>
                  <a:pt x="6366" y="66039"/>
                </a:lnTo>
                <a:lnTo>
                  <a:pt x="7073" y="68579"/>
                </a:lnTo>
                <a:lnTo>
                  <a:pt x="7957" y="68579"/>
                </a:lnTo>
                <a:lnTo>
                  <a:pt x="8841" y="69850"/>
                </a:lnTo>
                <a:lnTo>
                  <a:pt x="10431" y="69850"/>
                </a:lnTo>
                <a:lnTo>
                  <a:pt x="12026" y="71119"/>
                </a:lnTo>
                <a:lnTo>
                  <a:pt x="14502" y="71119"/>
                </a:lnTo>
                <a:lnTo>
                  <a:pt x="15736" y="72389"/>
                </a:lnTo>
                <a:lnTo>
                  <a:pt x="20157" y="72389"/>
                </a:lnTo>
                <a:lnTo>
                  <a:pt x="20157" y="82550"/>
                </a:lnTo>
                <a:lnTo>
                  <a:pt x="21396" y="83819"/>
                </a:lnTo>
                <a:lnTo>
                  <a:pt x="22987" y="85089"/>
                </a:lnTo>
                <a:lnTo>
                  <a:pt x="24756" y="86360"/>
                </a:lnTo>
                <a:lnTo>
                  <a:pt x="26701" y="88900"/>
                </a:lnTo>
                <a:lnTo>
                  <a:pt x="33596" y="92710"/>
                </a:lnTo>
                <a:lnTo>
                  <a:pt x="35899" y="95250"/>
                </a:lnTo>
                <a:lnTo>
                  <a:pt x="38550" y="96519"/>
                </a:lnTo>
                <a:lnTo>
                  <a:pt x="43149" y="99060"/>
                </a:lnTo>
                <a:lnTo>
                  <a:pt x="45623" y="100329"/>
                </a:lnTo>
                <a:lnTo>
                  <a:pt x="47746" y="100329"/>
                </a:lnTo>
                <a:lnTo>
                  <a:pt x="49866" y="101600"/>
                </a:lnTo>
                <a:lnTo>
                  <a:pt x="53581" y="101600"/>
                </a:lnTo>
                <a:lnTo>
                  <a:pt x="53403" y="104139"/>
                </a:lnTo>
                <a:lnTo>
                  <a:pt x="53051" y="107950"/>
                </a:lnTo>
                <a:lnTo>
                  <a:pt x="51283" y="113029"/>
                </a:lnTo>
                <a:lnTo>
                  <a:pt x="49866" y="118110"/>
                </a:lnTo>
                <a:lnTo>
                  <a:pt x="49516" y="120650"/>
                </a:lnTo>
                <a:lnTo>
                  <a:pt x="49160" y="124460"/>
                </a:lnTo>
                <a:lnTo>
                  <a:pt x="51812" y="127000"/>
                </a:lnTo>
                <a:lnTo>
                  <a:pt x="53936" y="130810"/>
                </a:lnTo>
                <a:lnTo>
                  <a:pt x="58708" y="151129"/>
                </a:lnTo>
                <a:lnTo>
                  <a:pt x="59241" y="156210"/>
                </a:lnTo>
                <a:lnTo>
                  <a:pt x="69143" y="187960"/>
                </a:lnTo>
                <a:lnTo>
                  <a:pt x="69143" y="196850"/>
                </a:lnTo>
                <a:lnTo>
                  <a:pt x="70201" y="198119"/>
                </a:lnTo>
                <a:lnTo>
                  <a:pt x="71263" y="198119"/>
                </a:lnTo>
                <a:lnTo>
                  <a:pt x="72503" y="199389"/>
                </a:lnTo>
                <a:lnTo>
                  <a:pt x="73915" y="199389"/>
                </a:lnTo>
                <a:lnTo>
                  <a:pt x="76217" y="201929"/>
                </a:lnTo>
                <a:lnTo>
                  <a:pt x="78336" y="201929"/>
                </a:lnTo>
                <a:lnTo>
                  <a:pt x="77985" y="203200"/>
                </a:lnTo>
                <a:lnTo>
                  <a:pt x="78691" y="205739"/>
                </a:lnTo>
                <a:lnTo>
                  <a:pt x="79575" y="208279"/>
                </a:lnTo>
                <a:lnTo>
                  <a:pt x="80281" y="208279"/>
                </a:lnTo>
                <a:lnTo>
                  <a:pt x="81873" y="209550"/>
                </a:lnTo>
                <a:lnTo>
                  <a:pt x="83112" y="210819"/>
                </a:lnTo>
                <a:lnTo>
                  <a:pt x="87889" y="214629"/>
                </a:lnTo>
                <a:lnTo>
                  <a:pt x="91069" y="215900"/>
                </a:lnTo>
                <a:lnTo>
                  <a:pt x="92500" y="217169"/>
                </a:lnTo>
                <a:lnTo>
                  <a:pt x="94054" y="218439"/>
                </a:lnTo>
                <a:lnTo>
                  <a:pt x="98852" y="218439"/>
                </a:lnTo>
                <a:lnTo>
                  <a:pt x="98497" y="217169"/>
                </a:lnTo>
                <a:lnTo>
                  <a:pt x="98497" y="215900"/>
                </a:lnTo>
                <a:lnTo>
                  <a:pt x="98320" y="214629"/>
                </a:lnTo>
                <a:lnTo>
                  <a:pt x="102896" y="209550"/>
                </a:lnTo>
                <a:lnTo>
                  <a:pt x="102896" y="204469"/>
                </a:lnTo>
                <a:lnTo>
                  <a:pt x="98320" y="199389"/>
                </a:lnTo>
                <a:lnTo>
                  <a:pt x="98675" y="194310"/>
                </a:lnTo>
                <a:lnTo>
                  <a:pt x="99030" y="190500"/>
                </a:lnTo>
                <a:lnTo>
                  <a:pt x="99208" y="186689"/>
                </a:lnTo>
                <a:lnTo>
                  <a:pt x="98320" y="182879"/>
                </a:lnTo>
                <a:lnTo>
                  <a:pt x="102896" y="177800"/>
                </a:lnTo>
                <a:lnTo>
                  <a:pt x="100985" y="177800"/>
                </a:lnTo>
                <a:lnTo>
                  <a:pt x="100097" y="176529"/>
                </a:lnTo>
                <a:lnTo>
                  <a:pt x="99564" y="176529"/>
                </a:lnTo>
                <a:lnTo>
                  <a:pt x="97787" y="175260"/>
                </a:lnTo>
                <a:lnTo>
                  <a:pt x="96187" y="175260"/>
                </a:lnTo>
                <a:lnTo>
                  <a:pt x="97787" y="173989"/>
                </a:lnTo>
                <a:lnTo>
                  <a:pt x="99741" y="173989"/>
                </a:lnTo>
                <a:lnTo>
                  <a:pt x="101874" y="172719"/>
                </a:lnTo>
                <a:lnTo>
                  <a:pt x="103962" y="172719"/>
                </a:lnTo>
                <a:lnTo>
                  <a:pt x="106095" y="171450"/>
                </a:lnTo>
                <a:lnTo>
                  <a:pt x="107872" y="171450"/>
                </a:lnTo>
                <a:lnTo>
                  <a:pt x="110004" y="170179"/>
                </a:lnTo>
                <a:lnTo>
                  <a:pt x="111737" y="170179"/>
                </a:lnTo>
                <a:lnTo>
                  <a:pt x="111425" y="168910"/>
                </a:lnTo>
                <a:lnTo>
                  <a:pt x="110716" y="166369"/>
                </a:lnTo>
                <a:lnTo>
                  <a:pt x="109827" y="165100"/>
                </a:lnTo>
                <a:lnTo>
                  <a:pt x="109471" y="162560"/>
                </a:lnTo>
                <a:lnTo>
                  <a:pt x="112803" y="162560"/>
                </a:lnTo>
                <a:lnTo>
                  <a:pt x="114225" y="161289"/>
                </a:lnTo>
                <a:lnTo>
                  <a:pt x="120756" y="161289"/>
                </a:lnTo>
                <a:lnTo>
                  <a:pt x="120934" y="160019"/>
                </a:lnTo>
                <a:lnTo>
                  <a:pt x="121823" y="158750"/>
                </a:lnTo>
                <a:lnTo>
                  <a:pt x="122889" y="157479"/>
                </a:lnTo>
                <a:lnTo>
                  <a:pt x="124311" y="156210"/>
                </a:lnTo>
                <a:lnTo>
                  <a:pt x="125732" y="153669"/>
                </a:lnTo>
                <a:lnTo>
                  <a:pt x="128576" y="151129"/>
                </a:lnTo>
                <a:lnTo>
                  <a:pt x="134129" y="151129"/>
                </a:lnTo>
                <a:lnTo>
                  <a:pt x="136351" y="148589"/>
                </a:lnTo>
                <a:lnTo>
                  <a:pt x="136528" y="144779"/>
                </a:lnTo>
                <a:lnTo>
                  <a:pt x="137416" y="140969"/>
                </a:lnTo>
                <a:lnTo>
                  <a:pt x="138305" y="138429"/>
                </a:lnTo>
                <a:lnTo>
                  <a:pt x="138305" y="133350"/>
                </a:lnTo>
                <a:lnTo>
                  <a:pt x="137416" y="130810"/>
                </a:lnTo>
                <a:lnTo>
                  <a:pt x="136528" y="127000"/>
                </a:lnTo>
                <a:lnTo>
                  <a:pt x="136351" y="124460"/>
                </a:lnTo>
                <a:lnTo>
                  <a:pt x="138794" y="123189"/>
                </a:lnTo>
                <a:lnTo>
                  <a:pt x="141104" y="123189"/>
                </a:lnTo>
                <a:lnTo>
                  <a:pt x="146080" y="120650"/>
                </a:lnTo>
                <a:lnTo>
                  <a:pt x="147990" y="119379"/>
                </a:lnTo>
                <a:lnTo>
                  <a:pt x="150124" y="118110"/>
                </a:lnTo>
                <a:lnTo>
                  <a:pt x="152078" y="115569"/>
                </a:lnTo>
                <a:lnTo>
                  <a:pt x="153855" y="113029"/>
                </a:lnTo>
                <a:lnTo>
                  <a:pt x="155277" y="110489"/>
                </a:lnTo>
                <a:lnTo>
                  <a:pt x="156521" y="109219"/>
                </a:lnTo>
                <a:lnTo>
                  <a:pt x="157365" y="105410"/>
                </a:lnTo>
                <a:lnTo>
                  <a:pt x="157899" y="102869"/>
                </a:lnTo>
                <a:lnTo>
                  <a:pt x="158253" y="100329"/>
                </a:lnTo>
                <a:lnTo>
                  <a:pt x="157899" y="97789"/>
                </a:lnTo>
                <a:lnTo>
                  <a:pt x="157365" y="95250"/>
                </a:lnTo>
                <a:lnTo>
                  <a:pt x="156521" y="92710"/>
                </a:lnTo>
                <a:lnTo>
                  <a:pt x="160919" y="88900"/>
                </a:lnTo>
                <a:lnTo>
                  <a:pt x="169760" y="60960"/>
                </a:lnTo>
                <a:lnTo>
                  <a:pt x="168517" y="60960"/>
                </a:lnTo>
                <a:lnTo>
                  <a:pt x="167272" y="59689"/>
                </a:lnTo>
                <a:lnTo>
                  <a:pt x="161630" y="59689"/>
                </a:lnTo>
                <a:lnTo>
                  <a:pt x="160209" y="58419"/>
                </a:lnTo>
                <a:lnTo>
                  <a:pt x="157543" y="58419"/>
                </a:lnTo>
                <a:lnTo>
                  <a:pt x="156343" y="57150"/>
                </a:lnTo>
                <a:lnTo>
                  <a:pt x="154922" y="57150"/>
                </a:lnTo>
                <a:lnTo>
                  <a:pt x="153855" y="55879"/>
                </a:lnTo>
                <a:lnTo>
                  <a:pt x="151545" y="54610"/>
                </a:lnTo>
                <a:lnTo>
                  <a:pt x="150656" y="53339"/>
                </a:lnTo>
                <a:lnTo>
                  <a:pt x="147634" y="53339"/>
                </a:lnTo>
                <a:lnTo>
                  <a:pt x="143948" y="52069"/>
                </a:lnTo>
                <a:lnTo>
                  <a:pt x="140215" y="52069"/>
                </a:lnTo>
                <a:lnTo>
                  <a:pt x="138794" y="50800"/>
                </a:lnTo>
                <a:lnTo>
                  <a:pt x="137240" y="50800"/>
                </a:lnTo>
                <a:lnTo>
                  <a:pt x="135639" y="49529"/>
                </a:lnTo>
                <a:lnTo>
                  <a:pt x="134218" y="48260"/>
                </a:lnTo>
                <a:lnTo>
                  <a:pt x="111737" y="48260"/>
                </a:lnTo>
                <a:lnTo>
                  <a:pt x="107339" y="43179"/>
                </a:lnTo>
                <a:lnTo>
                  <a:pt x="111737" y="38100"/>
                </a:lnTo>
                <a:lnTo>
                  <a:pt x="110893" y="36829"/>
                </a:lnTo>
                <a:lnTo>
                  <a:pt x="110004" y="34289"/>
                </a:lnTo>
                <a:lnTo>
                  <a:pt x="108938" y="33019"/>
                </a:lnTo>
                <a:lnTo>
                  <a:pt x="108050" y="30479"/>
                </a:lnTo>
                <a:lnTo>
                  <a:pt x="105562" y="27939"/>
                </a:lnTo>
                <a:lnTo>
                  <a:pt x="104317" y="25400"/>
                </a:lnTo>
                <a:lnTo>
                  <a:pt x="102896" y="24129"/>
                </a:lnTo>
                <a:lnTo>
                  <a:pt x="96542" y="24129"/>
                </a:lnTo>
                <a:lnTo>
                  <a:pt x="94232" y="22860"/>
                </a:lnTo>
                <a:lnTo>
                  <a:pt x="90007" y="22860"/>
                </a:lnTo>
                <a:lnTo>
                  <a:pt x="88417" y="21589"/>
                </a:lnTo>
                <a:lnTo>
                  <a:pt x="87003" y="21589"/>
                </a:lnTo>
                <a:lnTo>
                  <a:pt x="85058" y="19050"/>
                </a:lnTo>
                <a:lnTo>
                  <a:pt x="85058" y="13969"/>
                </a:lnTo>
                <a:lnTo>
                  <a:pt x="82757" y="11429"/>
                </a:lnTo>
                <a:lnTo>
                  <a:pt x="81699" y="10160"/>
                </a:lnTo>
                <a:lnTo>
                  <a:pt x="79931" y="10160"/>
                </a:lnTo>
                <a:lnTo>
                  <a:pt x="75684" y="7619"/>
                </a:lnTo>
                <a:lnTo>
                  <a:pt x="73386" y="6350"/>
                </a:lnTo>
                <a:lnTo>
                  <a:pt x="60303" y="6350"/>
                </a:lnTo>
                <a:lnTo>
                  <a:pt x="59728" y="5079"/>
                </a:lnTo>
                <a:lnTo>
                  <a:pt x="21925" y="5079"/>
                </a:lnTo>
                <a:lnTo>
                  <a:pt x="21041" y="3810"/>
                </a:lnTo>
                <a:close/>
              </a:path>
              <a:path w="170180" h="218439">
                <a:moveTo>
                  <a:pt x="134129" y="151129"/>
                </a:moveTo>
                <a:lnTo>
                  <a:pt x="129465" y="151129"/>
                </a:lnTo>
                <a:lnTo>
                  <a:pt x="131908" y="153669"/>
                </a:lnTo>
                <a:lnTo>
                  <a:pt x="134129" y="151129"/>
                </a:lnTo>
                <a:close/>
              </a:path>
              <a:path w="170180" h="218439">
                <a:moveTo>
                  <a:pt x="125021" y="40639"/>
                </a:moveTo>
                <a:lnTo>
                  <a:pt x="123244" y="40639"/>
                </a:lnTo>
                <a:lnTo>
                  <a:pt x="121290" y="41910"/>
                </a:lnTo>
                <a:lnTo>
                  <a:pt x="119556" y="41910"/>
                </a:lnTo>
                <a:lnTo>
                  <a:pt x="115647" y="44450"/>
                </a:lnTo>
                <a:lnTo>
                  <a:pt x="112803" y="46989"/>
                </a:lnTo>
                <a:lnTo>
                  <a:pt x="111737" y="48260"/>
                </a:lnTo>
                <a:lnTo>
                  <a:pt x="132796" y="48260"/>
                </a:lnTo>
                <a:lnTo>
                  <a:pt x="131375" y="46989"/>
                </a:lnTo>
                <a:lnTo>
                  <a:pt x="130130" y="45719"/>
                </a:lnTo>
                <a:lnTo>
                  <a:pt x="128931" y="44450"/>
                </a:lnTo>
                <a:lnTo>
                  <a:pt x="126265" y="41910"/>
                </a:lnTo>
                <a:lnTo>
                  <a:pt x="125021" y="40639"/>
                </a:lnTo>
                <a:close/>
              </a:path>
              <a:path w="170180" h="218439">
                <a:moveTo>
                  <a:pt x="67020" y="3810"/>
                </a:moveTo>
                <a:lnTo>
                  <a:pt x="65430" y="3810"/>
                </a:lnTo>
                <a:lnTo>
                  <a:pt x="64546" y="5079"/>
                </a:lnTo>
                <a:lnTo>
                  <a:pt x="63661" y="5079"/>
                </a:lnTo>
                <a:lnTo>
                  <a:pt x="62071" y="6350"/>
                </a:lnTo>
                <a:lnTo>
                  <a:pt x="71085" y="6350"/>
                </a:lnTo>
                <a:lnTo>
                  <a:pt x="68966" y="5079"/>
                </a:lnTo>
                <a:lnTo>
                  <a:pt x="67020" y="3810"/>
                </a:lnTo>
                <a:close/>
              </a:path>
              <a:path w="170180" h="218439">
                <a:moveTo>
                  <a:pt x="58002" y="1269"/>
                </a:moveTo>
                <a:lnTo>
                  <a:pt x="57294" y="1269"/>
                </a:lnTo>
                <a:lnTo>
                  <a:pt x="56410" y="2539"/>
                </a:lnTo>
                <a:lnTo>
                  <a:pt x="54643" y="2539"/>
                </a:lnTo>
                <a:lnTo>
                  <a:pt x="53936" y="3810"/>
                </a:lnTo>
                <a:lnTo>
                  <a:pt x="29002" y="3810"/>
                </a:lnTo>
                <a:lnTo>
                  <a:pt x="27763" y="5079"/>
                </a:lnTo>
                <a:lnTo>
                  <a:pt x="59728" y="5079"/>
                </a:lnTo>
                <a:lnTo>
                  <a:pt x="58002" y="1269"/>
                </a:lnTo>
                <a:close/>
              </a:path>
              <a:path w="170180" h="218439">
                <a:moveTo>
                  <a:pt x="47920" y="2539"/>
                </a:moveTo>
                <a:lnTo>
                  <a:pt x="32890" y="2539"/>
                </a:lnTo>
                <a:lnTo>
                  <a:pt x="31478" y="3810"/>
                </a:lnTo>
                <a:lnTo>
                  <a:pt x="49688" y="3810"/>
                </a:lnTo>
                <a:lnTo>
                  <a:pt x="47920" y="2539"/>
                </a:lnTo>
                <a:close/>
              </a:path>
              <a:path w="170180" h="218439">
                <a:moveTo>
                  <a:pt x="44561" y="1269"/>
                </a:moveTo>
                <a:lnTo>
                  <a:pt x="35191" y="1269"/>
                </a:lnTo>
                <a:lnTo>
                  <a:pt x="33952" y="2539"/>
                </a:lnTo>
                <a:lnTo>
                  <a:pt x="46330" y="2539"/>
                </a:lnTo>
                <a:lnTo>
                  <a:pt x="44561" y="1269"/>
                </a:lnTo>
                <a:close/>
              </a:path>
              <a:path w="170180" h="218439">
                <a:moveTo>
                  <a:pt x="39786" y="0"/>
                </a:moveTo>
                <a:lnTo>
                  <a:pt x="36960" y="0"/>
                </a:lnTo>
                <a:lnTo>
                  <a:pt x="36249" y="1269"/>
                </a:lnTo>
                <a:lnTo>
                  <a:pt x="41381" y="1269"/>
                </a:lnTo>
                <a:lnTo>
                  <a:pt x="39786" y="0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7A9D5BB2-49F2-4C7D-9F92-031D1FC2CF92}"/>
              </a:ext>
            </a:extLst>
          </p:cNvPr>
          <p:cNvSpPr/>
          <p:nvPr/>
        </p:nvSpPr>
        <p:spPr>
          <a:xfrm>
            <a:off x="1619788" y="3168751"/>
            <a:ext cx="120014" cy="76835"/>
          </a:xfrm>
          <a:custGeom>
            <a:avLst/>
            <a:gdLst/>
            <a:ahLst/>
            <a:cxnLst/>
            <a:rect l="l" t="t" r="r" b="b"/>
            <a:pathLst>
              <a:path w="120015" h="76835">
                <a:moveTo>
                  <a:pt x="25323" y="4889"/>
                </a:moveTo>
                <a:lnTo>
                  <a:pt x="24436" y="4889"/>
                </a:lnTo>
                <a:lnTo>
                  <a:pt x="23058" y="5994"/>
                </a:lnTo>
                <a:lnTo>
                  <a:pt x="21636" y="7289"/>
                </a:lnTo>
                <a:lnTo>
                  <a:pt x="20214" y="8394"/>
                </a:lnTo>
                <a:lnTo>
                  <a:pt x="18837" y="9512"/>
                </a:lnTo>
                <a:lnTo>
                  <a:pt x="17059" y="10490"/>
                </a:lnTo>
                <a:lnTo>
                  <a:pt x="15460" y="11328"/>
                </a:lnTo>
                <a:lnTo>
                  <a:pt x="12306" y="13284"/>
                </a:lnTo>
                <a:lnTo>
                  <a:pt x="10707" y="14122"/>
                </a:lnTo>
                <a:lnTo>
                  <a:pt x="8975" y="15100"/>
                </a:lnTo>
                <a:lnTo>
                  <a:pt x="7374" y="16078"/>
                </a:lnTo>
                <a:lnTo>
                  <a:pt x="5820" y="16916"/>
                </a:lnTo>
                <a:lnTo>
                  <a:pt x="4220" y="17894"/>
                </a:lnTo>
                <a:lnTo>
                  <a:pt x="2621" y="19011"/>
                </a:lnTo>
                <a:lnTo>
                  <a:pt x="1244" y="20256"/>
                </a:lnTo>
                <a:lnTo>
                  <a:pt x="0" y="21678"/>
                </a:lnTo>
                <a:lnTo>
                  <a:pt x="1066" y="21678"/>
                </a:lnTo>
                <a:lnTo>
                  <a:pt x="2132" y="21805"/>
                </a:lnTo>
                <a:lnTo>
                  <a:pt x="11240" y="23901"/>
                </a:lnTo>
                <a:lnTo>
                  <a:pt x="22346" y="35801"/>
                </a:lnTo>
                <a:lnTo>
                  <a:pt x="21992" y="37617"/>
                </a:lnTo>
                <a:lnTo>
                  <a:pt x="21281" y="39573"/>
                </a:lnTo>
                <a:lnTo>
                  <a:pt x="20392" y="41389"/>
                </a:lnTo>
                <a:lnTo>
                  <a:pt x="20214" y="43078"/>
                </a:lnTo>
                <a:lnTo>
                  <a:pt x="24436" y="47650"/>
                </a:lnTo>
                <a:lnTo>
                  <a:pt x="23547" y="48806"/>
                </a:lnTo>
                <a:lnTo>
                  <a:pt x="22346" y="50190"/>
                </a:lnTo>
                <a:lnTo>
                  <a:pt x="21281" y="51879"/>
                </a:lnTo>
                <a:lnTo>
                  <a:pt x="20036" y="53695"/>
                </a:lnTo>
                <a:lnTo>
                  <a:pt x="18837" y="55511"/>
                </a:lnTo>
                <a:lnTo>
                  <a:pt x="16527" y="58585"/>
                </a:lnTo>
                <a:lnTo>
                  <a:pt x="15638" y="59690"/>
                </a:lnTo>
                <a:lnTo>
                  <a:pt x="15816" y="63068"/>
                </a:lnTo>
                <a:lnTo>
                  <a:pt x="16705" y="65862"/>
                </a:lnTo>
                <a:lnTo>
                  <a:pt x="17550" y="68351"/>
                </a:lnTo>
                <a:lnTo>
                  <a:pt x="17667" y="69773"/>
                </a:lnTo>
                <a:lnTo>
                  <a:pt x="17771" y="71589"/>
                </a:lnTo>
                <a:lnTo>
                  <a:pt x="18837" y="71856"/>
                </a:lnTo>
                <a:lnTo>
                  <a:pt x="20214" y="72567"/>
                </a:lnTo>
                <a:lnTo>
                  <a:pt x="23413" y="74079"/>
                </a:lnTo>
                <a:lnTo>
                  <a:pt x="24968" y="75057"/>
                </a:lnTo>
                <a:lnTo>
                  <a:pt x="26568" y="75768"/>
                </a:lnTo>
                <a:lnTo>
                  <a:pt x="28834" y="76479"/>
                </a:lnTo>
                <a:lnTo>
                  <a:pt x="29545" y="76479"/>
                </a:lnTo>
                <a:lnTo>
                  <a:pt x="32699" y="73406"/>
                </a:lnTo>
                <a:lnTo>
                  <a:pt x="33232" y="72567"/>
                </a:lnTo>
                <a:lnTo>
                  <a:pt x="33232" y="71589"/>
                </a:lnTo>
                <a:lnTo>
                  <a:pt x="35010" y="71285"/>
                </a:lnTo>
                <a:lnTo>
                  <a:pt x="37631" y="70612"/>
                </a:lnTo>
                <a:lnTo>
                  <a:pt x="40652" y="69773"/>
                </a:lnTo>
                <a:lnTo>
                  <a:pt x="44695" y="68351"/>
                </a:lnTo>
                <a:lnTo>
                  <a:pt x="49093" y="66522"/>
                </a:lnTo>
                <a:lnTo>
                  <a:pt x="53625" y="64579"/>
                </a:lnTo>
                <a:lnTo>
                  <a:pt x="58379" y="62750"/>
                </a:lnTo>
                <a:lnTo>
                  <a:pt x="63488" y="60667"/>
                </a:lnTo>
                <a:lnTo>
                  <a:pt x="68242" y="58585"/>
                </a:lnTo>
                <a:lnTo>
                  <a:pt x="72817" y="56184"/>
                </a:lnTo>
                <a:lnTo>
                  <a:pt x="77215" y="54356"/>
                </a:lnTo>
                <a:lnTo>
                  <a:pt x="88634" y="47650"/>
                </a:lnTo>
                <a:lnTo>
                  <a:pt x="87790" y="47650"/>
                </a:lnTo>
                <a:lnTo>
                  <a:pt x="86546" y="47383"/>
                </a:lnTo>
                <a:lnTo>
                  <a:pt x="81970" y="43078"/>
                </a:lnTo>
                <a:lnTo>
                  <a:pt x="83703" y="42367"/>
                </a:lnTo>
                <a:lnTo>
                  <a:pt x="86368" y="41795"/>
                </a:lnTo>
                <a:lnTo>
                  <a:pt x="95342" y="41795"/>
                </a:lnTo>
                <a:lnTo>
                  <a:pt x="95342" y="33400"/>
                </a:lnTo>
                <a:lnTo>
                  <a:pt x="104291" y="33400"/>
                </a:lnTo>
                <a:lnTo>
                  <a:pt x="106405" y="31178"/>
                </a:lnTo>
                <a:lnTo>
                  <a:pt x="105872" y="29222"/>
                </a:lnTo>
                <a:lnTo>
                  <a:pt x="105338" y="27406"/>
                </a:lnTo>
                <a:lnTo>
                  <a:pt x="105338" y="25577"/>
                </a:lnTo>
                <a:lnTo>
                  <a:pt x="105831" y="23901"/>
                </a:lnTo>
                <a:lnTo>
                  <a:pt x="106227" y="21805"/>
                </a:lnTo>
                <a:lnTo>
                  <a:pt x="107116" y="19989"/>
                </a:lnTo>
                <a:lnTo>
                  <a:pt x="112937" y="11899"/>
                </a:lnTo>
                <a:lnTo>
                  <a:pt x="114136" y="10617"/>
                </a:lnTo>
                <a:lnTo>
                  <a:pt x="114643" y="10223"/>
                </a:lnTo>
                <a:lnTo>
                  <a:pt x="99208" y="10223"/>
                </a:lnTo>
                <a:lnTo>
                  <a:pt x="98319" y="9906"/>
                </a:lnTo>
                <a:lnTo>
                  <a:pt x="97608" y="9779"/>
                </a:lnTo>
                <a:lnTo>
                  <a:pt x="53314" y="9779"/>
                </a:lnTo>
                <a:lnTo>
                  <a:pt x="53314" y="7289"/>
                </a:lnTo>
                <a:lnTo>
                  <a:pt x="31144" y="7289"/>
                </a:lnTo>
                <a:lnTo>
                  <a:pt x="30078" y="6972"/>
                </a:lnTo>
                <a:lnTo>
                  <a:pt x="29367" y="6705"/>
                </a:lnTo>
                <a:lnTo>
                  <a:pt x="28656" y="6578"/>
                </a:lnTo>
                <a:lnTo>
                  <a:pt x="27811" y="5994"/>
                </a:lnTo>
                <a:lnTo>
                  <a:pt x="26924" y="5600"/>
                </a:lnTo>
                <a:lnTo>
                  <a:pt x="26034" y="5156"/>
                </a:lnTo>
                <a:lnTo>
                  <a:pt x="25323" y="4889"/>
                </a:lnTo>
                <a:close/>
              </a:path>
              <a:path w="120015" h="76835">
                <a:moveTo>
                  <a:pt x="95342" y="41795"/>
                </a:moveTo>
                <a:lnTo>
                  <a:pt x="86368" y="41795"/>
                </a:lnTo>
                <a:lnTo>
                  <a:pt x="89345" y="42367"/>
                </a:lnTo>
                <a:lnTo>
                  <a:pt x="91122" y="42773"/>
                </a:lnTo>
                <a:lnTo>
                  <a:pt x="93032" y="43078"/>
                </a:lnTo>
                <a:lnTo>
                  <a:pt x="95342" y="43078"/>
                </a:lnTo>
                <a:lnTo>
                  <a:pt x="95342" y="41795"/>
                </a:lnTo>
                <a:close/>
              </a:path>
              <a:path w="120015" h="76835">
                <a:moveTo>
                  <a:pt x="104291" y="33400"/>
                </a:moveTo>
                <a:lnTo>
                  <a:pt x="95342" y="33400"/>
                </a:lnTo>
                <a:lnTo>
                  <a:pt x="97076" y="33972"/>
                </a:lnTo>
                <a:lnTo>
                  <a:pt x="97786" y="34112"/>
                </a:lnTo>
                <a:lnTo>
                  <a:pt x="98675" y="34683"/>
                </a:lnTo>
                <a:lnTo>
                  <a:pt x="99564" y="35090"/>
                </a:lnTo>
                <a:lnTo>
                  <a:pt x="100451" y="35534"/>
                </a:lnTo>
                <a:lnTo>
                  <a:pt x="101118" y="35801"/>
                </a:lnTo>
                <a:lnTo>
                  <a:pt x="102007" y="35801"/>
                </a:lnTo>
                <a:lnTo>
                  <a:pt x="104291" y="33400"/>
                </a:lnTo>
                <a:close/>
              </a:path>
              <a:path w="120015" h="76835">
                <a:moveTo>
                  <a:pt x="119778" y="7289"/>
                </a:moveTo>
                <a:lnTo>
                  <a:pt x="118711" y="7289"/>
                </a:lnTo>
                <a:lnTo>
                  <a:pt x="117513" y="7416"/>
                </a:lnTo>
                <a:lnTo>
                  <a:pt x="116268" y="7683"/>
                </a:lnTo>
                <a:lnTo>
                  <a:pt x="114491" y="7950"/>
                </a:lnTo>
                <a:lnTo>
                  <a:pt x="113115" y="8128"/>
                </a:lnTo>
                <a:lnTo>
                  <a:pt x="111159" y="8661"/>
                </a:lnTo>
                <a:lnTo>
                  <a:pt x="109560" y="8801"/>
                </a:lnTo>
                <a:lnTo>
                  <a:pt x="107828" y="9372"/>
                </a:lnTo>
                <a:lnTo>
                  <a:pt x="106050" y="9512"/>
                </a:lnTo>
                <a:lnTo>
                  <a:pt x="102896" y="10223"/>
                </a:lnTo>
                <a:lnTo>
                  <a:pt x="114643" y="10223"/>
                </a:lnTo>
                <a:lnTo>
                  <a:pt x="115558" y="9512"/>
                </a:lnTo>
                <a:lnTo>
                  <a:pt x="117157" y="8661"/>
                </a:lnTo>
                <a:lnTo>
                  <a:pt x="118356" y="7683"/>
                </a:lnTo>
                <a:lnTo>
                  <a:pt x="119778" y="7289"/>
                </a:lnTo>
                <a:close/>
              </a:path>
              <a:path w="120015" h="76835">
                <a:moveTo>
                  <a:pt x="62955" y="4889"/>
                </a:moveTo>
                <a:lnTo>
                  <a:pt x="61932" y="4889"/>
                </a:lnTo>
                <a:lnTo>
                  <a:pt x="61806" y="6972"/>
                </a:lnTo>
                <a:lnTo>
                  <a:pt x="61577" y="7683"/>
                </a:lnTo>
                <a:lnTo>
                  <a:pt x="60867" y="8661"/>
                </a:lnTo>
                <a:lnTo>
                  <a:pt x="60156" y="9105"/>
                </a:lnTo>
                <a:lnTo>
                  <a:pt x="59089" y="9512"/>
                </a:lnTo>
                <a:lnTo>
                  <a:pt x="57357" y="9512"/>
                </a:lnTo>
                <a:lnTo>
                  <a:pt x="55580" y="9779"/>
                </a:lnTo>
                <a:lnTo>
                  <a:pt x="97608" y="9779"/>
                </a:lnTo>
                <a:lnTo>
                  <a:pt x="97608" y="7289"/>
                </a:lnTo>
                <a:lnTo>
                  <a:pt x="68953" y="7289"/>
                </a:lnTo>
                <a:lnTo>
                  <a:pt x="68064" y="6972"/>
                </a:lnTo>
                <a:lnTo>
                  <a:pt x="67175" y="6705"/>
                </a:lnTo>
                <a:lnTo>
                  <a:pt x="66330" y="6578"/>
                </a:lnTo>
                <a:lnTo>
                  <a:pt x="65620" y="5994"/>
                </a:lnTo>
                <a:lnTo>
                  <a:pt x="64731" y="5600"/>
                </a:lnTo>
                <a:lnTo>
                  <a:pt x="63842" y="5156"/>
                </a:lnTo>
                <a:lnTo>
                  <a:pt x="62955" y="4889"/>
                </a:lnTo>
                <a:close/>
              </a:path>
              <a:path w="120015" h="76835">
                <a:moveTo>
                  <a:pt x="37807" y="0"/>
                </a:moveTo>
                <a:lnTo>
                  <a:pt x="31144" y="7289"/>
                </a:lnTo>
                <a:lnTo>
                  <a:pt x="53314" y="7289"/>
                </a:lnTo>
                <a:lnTo>
                  <a:pt x="53314" y="4889"/>
                </a:lnTo>
                <a:lnTo>
                  <a:pt x="42207" y="4889"/>
                </a:lnTo>
                <a:lnTo>
                  <a:pt x="37807" y="0"/>
                </a:lnTo>
                <a:close/>
              </a:path>
              <a:path w="120015" h="76835">
                <a:moveTo>
                  <a:pt x="82503" y="1384"/>
                </a:moveTo>
                <a:lnTo>
                  <a:pt x="81437" y="1384"/>
                </a:lnTo>
                <a:lnTo>
                  <a:pt x="80192" y="1689"/>
                </a:lnTo>
                <a:lnTo>
                  <a:pt x="78816" y="1828"/>
                </a:lnTo>
                <a:lnTo>
                  <a:pt x="77571" y="2095"/>
                </a:lnTo>
                <a:lnTo>
                  <a:pt x="76328" y="2540"/>
                </a:lnTo>
                <a:lnTo>
                  <a:pt x="74062" y="3517"/>
                </a:lnTo>
                <a:lnTo>
                  <a:pt x="72817" y="3911"/>
                </a:lnTo>
                <a:lnTo>
                  <a:pt x="71751" y="4622"/>
                </a:lnTo>
                <a:lnTo>
                  <a:pt x="70685" y="5600"/>
                </a:lnTo>
                <a:lnTo>
                  <a:pt x="69663" y="6311"/>
                </a:lnTo>
                <a:lnTo>
                  <a:pt x="68953" y="7289"/>
                </a:lnTo>
                <a:lnTo>
                  <a:pt x="97608" y="7289"/>
                </a:lnTo>
                <a:lnTo>
                  <a:pt x="97608" y="4889"/>
                </a:lnTo>
                <a:lnTo>
                  <a:pt x="110803" y="4889"/>
                </a:lnTo>
                <a:lnTo>
                  <a:pt x="108564" y="2400"/>
                </a:lnTo>
                <a:lnTo>
                  <a:pt x="86368" y="2400"/>
                </a:lnTo>
                <a:lnTo>
                  <a:pt x="85479" y="2095"/>
                </a:lnTo>
                <a:lnTo>
                  <a:pt x="84769" y="1689"/>
                </a:lnTo>
                <a:lnTo>
                  <a:pt x="83525" y="1689"/>
                </a:lnTo>
                <a:lnTo>
                  <a:pt x="82503" y="1384"/>
                </a:lnTo>
                <a:close/>
              </a:path>
              <a:path w="120015" h="76835">
                <a:moveTo>
                  <a:pt x="53314" y="2400"/>
                </a:moveTo>
                <a:lnTo>
                  <a:pt x="52425" y="2540"/>
                </a:lnTo>
                <a:lnTo>
                  <a:pt x="51181" y="2806"/>
                </a:lnTo>
                <a:lnTo>
                  <a:pt x="49937" y="3200"/>
                </a:lnTo>
                <a:lnTo>
                  <a:pt x="46960" y="3911"/>
                </a:lnTo>
                <a:lnTo>
                  <a:pt x="45539" y="4495"/>
                </a:lnTo>
                <a:lnTo>
                  <a:pt x="43806" y="4622"/>
                </a:lnTo>
                <a:lnTo>
                  <a:pt x="42207" y="4889"/>
                </a:lnTo>
                <a:lnTo>
                  <a:pt x="53314" y="4889"/>
                </a:lnTo>
                <a:lnTo>
                  <a:pt x="53314" y="2400"/>
                </a:lnTo>
                <a:close/>
              </a:path>
              <a:path w="120015" h="76835">
                <a:moveTo>
                  <a:pt x="106405" y="0"/>
                </a:moveTo>
                <a:lnTo>
                  <a:pt x="102007" y="0"/>
                </a:lnTo>
                <a:lnTo>
                  <a:pt x="100763" y="266"/>
                </a:lnTo>
                <a:lnTo>
                  <a:pt x="96365" y="266"/>
                </a:lnTo>
                <a:lnTo>
                  <a:pt x="94987" y="406"/>
                </a:lnTo>
                <a:lnTo>
                  <a:pt x="93565" y="711"/>
                </a:lnTo>
                <a:lnTo>
                  <a:pt x="92144" y="711"/>
                </a:lnTo>
                <a:lnTo>
                  <a:pt x="90944" y="977"/>
                </a:lnTo>
                <a:lnTo>
                  <a:pt x="88456" y="1689"/>
                </a:lnTo>
                <a:lnTo>
                  <a:pt x="87434" y="1828"/>
                </a:lnTo>
                <a:lnTo>
                  <a:pt x="86368" y="2400"/>
                </a:lnTo>
                <a:lnTo>
                  <a:pt x="108564" y="2400"/>
                </a:lnTo>
                <a:lnTo>
                  <a:pt x="106405" y="0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AC6ED27C-8E46-4904-A4DA-B24E6D8062FA}"/>
              </a:ext>
            </a:extLst>
          </p:cNvPr>
          <p:cNvSpPr/>
          <p:nvPr/>
        </p:nvSpPr>
        <p:spPr>
          <a:xfrm>
            <a:off x="1706424" y="3232035"/>
            <a:ext cx="23495" cy="6985"/>
          </a:xfrm>
          <a:custGeom>
            <a:avLst/>
            <a:gdLst/>
            <a:ahLst/>
            <a:cxnLst/>
            <a:rect l="l" t="t" r="r" b="b"/>
            <a:pathLst>
              <a:path w="23494" h="6985">
                <a:moveTo>
                  <a:pt x="14571" y="0"/>
                </a:moveTo>
                <a:lnTo>
                  <a:pt x="8219" y="0"/>
                </a:lnTo>
                <a:lnTo>
                  <a:pt x="6841" y="177"/>
                </a:lnTo>
                <a:lnTo>
                  <a:pt x="5331" y="533"/>
                </a:lnTo>
                <a:lnTo>
                  <a:pt x="3953" y="762"/>
                </a:lnTo>
                <a:lnTo>
                  <a:pt x="1198" y="1117"/>
                </a:lnTo>
                <a:lnTo>
                  <a:pt x="0" y="1650"/>
                </a:lnTo>
                <a:lnTo>
                  <a:pt x="4131" y="6489"/>
                </a:lnTo>
                <a:lnTo>
                  <a:pt x="7908" y="6489"/>
                </a:lnTo>
                <a:lnTo>
                  <a:pt x="9107" y="6311"/>
                </a:lnTo>
                <a:lnTo>
                  <a:pt x="11817" y="6311"/>
                </a:lnTo>
                <a:lnTo>
                  <a:pt x="13017" y="6083"/>
                </a:lnTo>
                <a:lnTo>
                  <a:pt x="14394" y="5727"/>
                </a:lnTo>
                <a:lnTo>
                  <a:pt x="16971" y="5372"/>
                </a:lnTo>
                <a:lnTo>
                  <a:pt x="17993" y="4800"/>
                </a:lnTo>
                <a:lnTo>
                  <a:pt x="19192" y="4445"/>
                </a:lnTo>
                <a:lnTo>
                  <a:pt x="21457" y="3327"/>
                </a:lnTo>
                <a:lnTo>
                  <a:pt x="22124" y="2578"/>
                </a:lnTo>
                <a:lnTo>
                  <a:pt x="23147" y="1650"/>
                </a:lnTo>
                <a:lnTo>
                  <a:pt x="21769" y="1117"/>
                </a:lnTo>
                <a:lnTo>
                  <a:pt x="19192" y="762"/>
                </a:lnTo>
                <a:lnTo>
                  <a:pt x="17815" y="533"/>
                </a:lnTo>
                <a:lnTo>
                  <a:pt x="16304" y="177"/>
                </a:lnTo>
                <a:lnTo>
                  <a:pt x="14571" y="0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927F0AE6-3F2B-48B0-8891-10553838B7BC}"/>
              </a:ext>
            </a:extLst>
          </p:cNvPr>
          <p:cNvSpPr/>
          <p:nvPr/>
        </p:nvSpPr>
        <p:spPr>
          <a:xfrm>
            <a:off x="1573138" y="3168751"/>
            <a:ext cx="76835" cy="29845"/>
          </a:xfrm>
          <a:custGeom>
            <a:avLst/>
            <a:gdLst/>
            <a:ahLst/>
            <a:cxnLst/>
            <a:rect l="l" t="t" r="r" b="b"/>
            <a:pathLst>
              <a:path w="76834" h="29844">
                <a:moveTo>
                  <a:pt x="48559" y="1650"/>
                </a:moveTo>
                <a:lnTo>
                  <a:pt x="44828" y="1650"/>
                </a:lnTo>
                <a:lnTo>
                  <a:pt x="40385" y="2273"/>
                </a:lnTo>
                <a:lnTo>
                  <a:pt x="38030" y="2400"/>
                </a:lnTo>
                <a:lnTo>
                  <a:pt x="35720" y="2717"/>
                </a:lnTo>
                <a:lnTo>
                  <a:pt x="33054" y="3162"/>
                </a:lnTo>
                <a:lnTo>
                  <a:pt x="30744" y="3467"/>
                </a:lnTo>
                <a:lnTo>
                  <a:pt x="28256" y="3911"/>
                </a:lnTo>
                <a:lnTo>
                  <a:pt x="26123" y="4178"/>
                </a:lnTo>
                <a:lnTo>
                  <a:pt x="23813" y="4356"/>
                </a:lnTo>
                <a:lnTo>
                  <a:pt x="21681" y="4660"/>
                </a:lnTo>
                <a:lnTo>
                  <a:pt x="19903" y="4800"/>
                </a:lnTo>
                <a:lnTo>
                  <a:pt x="18126" y="4800"/>
                </a:lnTo>
                <a:lnTo>
                  <a:pt x="19015" y="5867"/>
                </a:lnTo>
                <a:lnTo>
                  <a:pt x="20259" y="7061"/>
                </a:lnTo>
                <a:lnTo>
                  <a:pt x="22035" y="8534"/>
                </a:lnTo>
                <a:lnTo>
                  <a:pt x="23635" y="9906"/>
                </a:lnTo>
                <a:lnTo>
                  <a:pt x="25412" y="11099"/>
                </a:lnTo>
                <a:lnTo>
                  <a:pt x="26835" y="12573"/>
                </a:lnTo>
                <a:lnTo>
                  <a:pt x="28078" y="13766"/>
                </a:lnTo>
                <a:lnTo>
                  <a:pt x="29145" y="14973"/>
                </a:lnTo>
                <a:lnTo>
                  <a:pt x="27900" y="15595"/>
                </a:lnTo>
                <a:lnTo>
                  <a:pt x="25057" y="16916"/>
                </a:lnTo>
                <a:lnTo>
                  <a:pt x="23635" y="17995"/>
                </a:lnTo>
                <a:lnTo>
                  <a:pt x="20436" y="19938"/>
                </a:lnTo>
                <a:lnTo>
                  <a:pt x="19015" y="21145"/>
                </a:lnTo>
                <a:lnTo>
                  <a:pt x="17059" y="22034"/>
                </a:lnTo>
                <a:lnTo>
                  <a:pt x="15460" y="23101"/>
                </a:lnTo>
                <a:lnTo>
                  <a:pt x="13328" y="23990"/>
                </a:lnTo>
                <a:lnTo>
                  <a:pt x="11374" y="25044"/>
                </a:lnTo>
                <a:lnTo>
                  <a:pt x="9241" y="25628"/>
                </a:lnTo>
                <a:lnTo>
                  <a:pt x="7108" y="26377"/>
                </a:lnTo>
                <a:lnTo>
                  <a:pt x="4798" y="26962"/>
                </a:lnTo>
                <a:lnTo>
                  <a:pt x="2487" y="27139"/>
                </a:lnTo>
                <a:lnTo>
                  <a:pt x="0" y="27444"/>
                </a:lnTo>
                <a:lnTo>
                  <a:pt x="888" y="27444"/>
                </a:lnTo>
                <a:lnTo>
                  <a:pt x="1954" y="27584"/>
                </a:lnTo>
                <a:lnTo>
                  <a:pt x="7997" y="29540"/>
                </a:lnTo>
                <a:lnTo>
                  <a:pt x="9063" y="29845"/>
                </a:lnTo>
                <a:lnTo>
                  <a:pt x="9951" y="29362"/>
                </a:lnTo>
                <a:lnTo>
                  <a:pt x="11018" y="28917"/>
                </a:lnTo>
                <a:lnTo>
                  <a:pt x="12084" y="28651"/>
                </a:lnTo>
                <a:lnTo>
                  <a:pt x="13150" y="28333"/>
                </a:lnTo>
                <a:lnTo>
                  <a:pt x="14217" y="27889"/>
                </a:lnTo>
                <a:lnTo>
                  <a:pt x="15460" y="27584"/>
                </a:lnTo>
                <a:lnTo>
                  <a:pt x="16705" y="27444"/>
                </a:lnTo>
                <a:lnTo>
                  <a:pt x="18126" y="26962"/>
                </a:lnTo>
                <a:lnTo>
                  <a:pt x="19193" y="26695"/>
                </a:lnTo>
                <a:lnTo>
                  <a:pt x="20436" y="26250"/>
                </a:lnTo>
                <a:lnTo>
                  <a:pt x="21681" y="25628"/>
                </a:lnTo>
                <a:lnTo>
                  <a:pt x="22924" y="25184"/>
                </a:lnTo>
                <a:lnTo>
                  <a:pt x="23991" y="24739"/>
                </a:lnTo>
                <a:lnTo>
                  <a:pt x="26123" y="23228"/>
                </a:lnTo>
                <a:lnTo>
                  <a:pt x="27012" y="22339"/>
                </a:lnTo>
                <a:lnTo>
                  <a:pt x="36158" y="22339"/>
                </a:lnTo>
                <a:lnTo>
                  <a:pt x="40562" y="17360"/>
                </a:lnTo>
                <a:lnTo>
                  <a:pt x="42518" y="17360"/>
                </a:lnTo>
                <a:lnTo>
                  <a:pt x="44295" y="17233"/>
                </a:lnTo>
                <a:lnTo>
                  <a:pt x="51047" y="14528"/>
                </a:lnTo>
                <a:lnTo>
                  <a:pt x="52114" y="13766"/>
                </a:lnTo>
                <a:lnTo>
                  <a:pt x="53181" y="12877"/>
                </a:lnTo>
                <a:lnTo>
                  <a:pt x="54246" y="11861"/>
                </a:lnTo>
                <a:lnTo>
                  <a:pt x="55313" y="10934"/>
                </a:lnTo>
                <a:lnTo>
                  <a:pt x="56201" y="9906"/>
                </a:lnTo>
                <a:lnTo>
                  <a:pt x="57268" y="8712"/>
                </a:lnTo>
                <a:lnTo>
                  <a:pt x="58334" y="7327"/>
                </a:lnTo>
                <a:lnTo>
                  <a:pt x="59679" y="5867"/>
                </a:lnTo>
                <a:lnTo>
                  <a:pt x="60645" y="4660"/>
                </a:lnTo>
                <a:lnTo>
                  <a:pt x="66335" y="4660"/>
                </a:lnTo>
                <a:lnTo>
                  <a:pt x="67575" y="4178"/>
                </a:lnTo>
                <a:lnTo>
                  <a:pt x="69707" y="3467"/>
                </a:lnTo>
                <a:lnTo>
                  <a:pt x="71663" y="2717"/>
                </a:lnTo>
                <a:lnTo>
                  <a:pt x="72626" y="2400"/>
                </a:lnTo>
                <a:lnTo>
                  <a:pt x="51758" y="2400"/>
                </a:lnTo>
                <a:lnTo>
                  <a:pt x="50337" y="1955"/>
                </a:lnTo>
                <a:lnTo>
                  <a:pt x="48559" y="1650"/>
                </a:lnTo>
                <a:close/>
              </a:path>
              <a:path w="76834" h="29844">
                <a:moveTo>
                  <a:pt x="36158" y="22339"/>
                </a:moveTo>
                <a:lnTo>
                  <a:pt x="27012" y="22339"/>
                </a:lnTo>
                <a:lnTo>
                  <a:pt x="27900" y="22479"/>
                </a:lnTo>
                <a:lnTo>
                  <a:pt x="28434" y="22783"/>
                </a:lnTo>
                <a:lnTo>
                  <a:pt x="29500" y="23228"/>
                </a:lnTo>
                <a:lnTo>
                  <a:pt x="30388" y="23545"/>
                </a:lnTo>
                <a:lnTo>
                  <a:pt x="32166" y="24434"/>
                </a:lnTo>
                <a:lnTo>
                  <a:pt x="32876" y="24739"/>
                </a:lnTo>
                <a:lnTo>
                  <a:pt x="33765" y="25044"/>
                </a:lnTo>
                <a:lnTo>
                  <a:pt x="36158" y="22339"/>
                </a:lnTo>
                <a:close/>
              </a:path>
              <a:path w="76834" h="29844">
                <a:moveTo>
                  <a:pt x="66335" y="4660"/>
                </a:moveTo>
                <a:lnTo>
                  <a:pt x="60645" y="4660"/>
                </a:lnTo>
                <a:lnTo>
                  <a:pt x="62243" y="5372"/>
                </a:lnTo>
                <a:lnTo>
                  <a:pt x="64020" y="5372"/>
                </a:lnTo>
                <a:lnTo>
                  <a:pt x="65976" y="4800"/>
                </a:lnTo>
                <a:lnTo>
                  <a:pt x="66335" y="4660"/>
                </a:lnTo>
                <a:close/>
              </a:path>
              <a:path w="76834" h="29844">
                <a:moveTo>
                  <a:pt x="58511" y="444"/>
                </a:moveTo>
                <a:lnTo>
                  <a:pt x="56556" y="762"/>
                </a:lnTo>
                <a:lnTo>
                  <a:pt x="55135" y="888"/>
                </a:lnTo>
                <a:lnTo>
                  <a:pt x="53181" y="1511"/>
                </a:lnTo>
                <a:lnTo>
                  <a:pt x="51758" y="2400"/>
                </a:lnTo>
                <a:lnTo>
                  <a:pt x="65265" y="2400"/>
                </a:lnTo>
                <a:lnTo>
                  <a:pt x="63666" y="1511"/>
                </a:lnTo>
                <a:lnTo>
                  <a:pt x="61888" y="888"/>
                </a:lnTo>
                <a:lnTo>
                  <a:pt x="60289" y="762"/>
                </a:lnTo>
                <a:lnTo>
                  <a:pt x="58511" y="444"/>
                </a:lnTo>
                <a:close/>
              </a:path>
              <a:path w="76834" h="29844">
                <a:moveTo>
                  <a:pt x="72729" y="0"/>
                </a:moveTo>
                <a:lnTo>
                  <a:pt x="71840" y="0"/>
                </a:lnTo>
                <a:lnTo>
                  <a:pt x="70418" y="762"/>
                </a:lnTo>
                <a:lnTo>
                  <a:pt x="69529" y="888"/>
                </a:lnTo>
                <a:lnTo>
                  <a:pt x="68820" y="1206"/>
                </a:lnTo>
                <a:lnTo>
                  <a:pt x="67397" y="1206"/>
                </a:lnTo>
                <a:lnTo>
                  <a:pt x="66508" y="1650"/>
                </a:lnTo>
                <a:lnTo>
                  <a:pt x="65265" y="2400"/>
                </a:lnTo>
                <a:lnTo>
                  <a:pt x="72626" y="2400"/>
                </a:lnTo>
                <a:lnTo>
                  <a:pt x="73973" y="1955"/>
                </a:lnTo>
                <a:lnTo>
                  <a:pt x="76461" y="1650"/>
                </a:lnTo>
                <a:lnTo>
                  <a:pt x="76283" y="1650"/>
                </a:lnTo>
                <a:lnTo>
                  <a:pt x="76106" y="1511"/>
                </a:lnTo>
                <a:lnTo>
                  <a:pt x="75394" y="1206"/>
                </a:lnTo>
                <a:lnTo>
                  <a:pt x="75039" y="762"/>
                </a:lnTo>
                <a:lnTo>
                  <a:pt x="74151" y="444"/>
                </a:lnTo>
                <a:lnTo>
                  <a:pt x="73440" y="317"/>
                </a:lnTo>
                <a:lnTo>
                  <a:pt x="72729" y="0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21CD7BF2-380C-4FB5-B626-C52AE7AD0D61}"/>
              </a:ext>
            </a:extLst>
          </p:cNvPr>
          <p:cNvSpPr/>
          <p:nvPr/>
        </p:nvSpPr>
        <p:spPr>
          <a:xfrm>
            <a:off x="1479839" y="3202063"/>
            <a:ext cx="43180" cy="20320"/>
          </a:xfrm>
          <a:custGeom>
            <a:avLst/>
            <a:gdLst/>
            <a:ahLst/>
            <a:cxnLst/>
            <a:rect l="l" t="t" r="r" b="b"/>
            <a:pathLst>
              <a:path w="43180" h="20319">
                <a:moveTo>
                  <a:pt x="43148" y="7327"/>
                </a:moveTo>
                <a:lnTo>
                  <a:pt x="19161" y="7327"/>
                </a:lnTo>
                <a:lnTo>
                  <a:pt x="16824" y="8216"/>
                </a:lnTo>
                <a:lnTo>
                  <a:pt x="16327" y="8928"/>
                </a:lnTo>
                <a:lnTo>
                  <a:pt x="15829" y="10121"/>
                </a:lnTo>
                <a:lnTo>
                  <a:pt x="15744" y="12077"/>
                </a:lnTo>
                <a:lnTo>
                  <a:pt x="15829" y="12827"/>
                </a:lnTo>
                <a:lnTo>
                  <a:pt x="16492" y="14478"/>
                </a:lnTo>
                <a:lnTo>
                  <a:pt x="15660" y="14605"/>
                </a:lnTo>
                <a:lnTo>
                  <a:pt x="14825" y="14922"/>
                </a:lnTo>
                <a:lnTo>
                  <a:pt x="14328" y="15049"/>
                </a:lnTo>
                <a:lnTo>
                  <a:pt x="13328" y="15671"/>
                </a:lnTo>
                <a:lnTo>
                  <a:pt x="12498" y="16116"/>
                </a:lnTo>
                <a:lnTo>
                  <a:pt x="11826" y="16560"/>
                </a:lnTo>
                <a:lnTo>
                  <a:pt x="10995" y="16700"/>
                </a:lnTo>
                <a:lnTo>
                  <a:pt x="10328" y="16700"/>
                </a:lnTo>
                <a:lnTo>
                  <a:pt x="12160" y="17767"/>
                </a:lnTo>
                <a:lnTo>
                  <a:pt x="14328" y="18478"/>
                </a:lnTo>
                <a:lnTo>
                  <a:pt x="16492" y="18910"/>
                </a:lnTo>
                <a:lnTo>
                  <a:pt x="18491" y="19405"/>
                </a:lnTo>
                <a:lnTo>
                  <a:pt x="20822" y="19532"/>
                </a:lnTo>
                <a:lnTo>
                  <a:pt x="22992" y="19850"/>
                </a:lnTo>
                <a:lnTo>
                  <a:pt x="25323" y="19532"/>
                </a:lnTo>
                <a:lnTo>
                  <a:pt x="41650" y="9994"/>
                </a:lnTo>
                <a:lnTo>
                  <a:pt x="43148" y="7327"/>
                </a:lnTo>
                <a:close/>
              </a:path>
              <a:path w="43180" h="20319">
                <a:moveTo>
                  <a:pt x="10328" y="0"/>
                </a:moveTo>
                <a:lnTo>
                  <a:pt x="6162" y="0"/>
                </a:lnTo>
                <a:lnTo>
                  <a:pt x="5495" y="444"/>
                </a:lnTo>
                <a:lnTo>
                  <a:pt x="830" y="9232"/>
                </a:lnTo>
                <a:lnTo>
                  <a:pt x="163" y="10883"/>
                </a:lnTo>
                <a:lnTo>
                  <a:pt x="0" y="12077"/>
                </a:lnTo>
                <a:lnTo>
                  <a:pt x="1497" y="12077"/>
                </a:lnTo>
                <a:lnTo>
                  <a:pt x="2665" y="11633"/>
                </a:lnTo>
                <a:lnTo>
                  <a:pt x="3829" y="11061"/>
                </a:lnTo>
                <a:lnTo>
                  <a:pt x="4998" y="10566"/>
                </a:lnTo>
                <a:lnTo>
                  <a:pt x="5833" y="9994"/>
                </a:lnTo>
                <a:lnTo>
                  <a:pt x="6496" y="8928"/>
                </a:lnTo>
                <a:lnTo>
                  <a:pt x="7494" y="8216"/>
                </a:lnTo>
                <a:lnTo>
                  <a:pt x="8329" y="7327"/>
                </a:lnTo>
                <a:lnTo>
                  <a:pt x="24822" y="7327"/>
                </a:lnTo>
                <a:lnTo>
                  <a:pt x="22794" y="4927"/>
                </a:lnTo>
                <a:lnTo>
                  <a:pt x="14491" y="4927"/>
                </a:lnTo>
                <a:lnTo>
                  <a:pt x="10328" y="0"/>
                </a:lnTo>
                <a:close/>
              </a:path>
              <a:path w="43180" h="20319">
                <a:moveTo>
                  <a:pt x="30989" y="4927"/>
                </a:moveTo>
                <a:lnTo>
                  <a:pt x="29988" y="5245"/>
                </a:lnTo>
                <a:lnTo>
                  <a:pt x="29486" y="5372"/>
                </a:lnTo>
                <a:lnTo>
                  <a:pt x="28656" y="5676"/>
                </a:lnTo>
                <a:lnTo>
                  <a:pt x="27820" y="6121"/>
                </a:lnTo>
                <a:lnTo>
                  <a:pt x="27153" y="6565"/>
                </a:lnTo>
                <a:lnTo>
                  <a:pt x="26323" y="6832"/>
                </a:lnTo>
                <a:lnTo>
                  <a:pt x="25488" y="7150"/>
                </a:lnTo>
                <a:lnTo>
                  <a:pt x="24822" y="7327"/>
                </a:lnTo>
                <a:lnTo>
                  <a:pt x="40318" y="7327"/>
                </a:lnTo>
                <a:lnTo>
                  <a:pt x="38652" y="7150"/>
                </a:lnTo>
                <a:lnTo>
                  <a:pt x="37151" y="7150"/>
                </a:lnTo>
                <a:lnTo>
                  <a:pt x="35485" y="6565"/>
                </a:lnTo>
                <a:lnTo>
                  <a:pt x="33987" y="6388"/>
                </a:lnTo>
                <a:lnTo>
                  <a:pt x="32321" y="5676"/>
                </a:lnTo>
                <a:lnTo>
                  <a:pt x="30989" y="4927"/>
                </a:lnTo>
                <a:close/>
              </a:path>
              <a:path w="43180" h="20319">
                <a:moveTo>
                  <a:pt x="20659" y="2400"/>
                </a:moveTo>
                <a:lnTo>
                  <a:pt x="19659" y="2527"/>
                </a:lnTo>
                <a:lnTo>
                  <a:pt x="18992" y="2844"/>
                </a:lnTo>
                <a:lnTo>
                  <a:pt x="17660" y="3733"/>
                </a:lnTo>
                <a:lnTo>
                  <a:pt x="16661" y="4305"/>
                </a:lnTo>
                <a:lnTo>
                  <a:pt x="15994" y="4749"/>
                </a:lnTo>
                <a:lnTo>
                  <a:pt x="15327" y="4927"/>
                </a:lnTo>
                <a:lnTo>
                  <a:pt x="22794" y="4927"/>
                </a:lnTo>
                <a:lnTo>
                  <a:pt x="20659" y="2400"/>
                </a:lnTo>
                <a:close/>
              </a:path>
            </a:pathLst>
          </a:custGeom>
          <a:solidFill>
            <a:srgbClr val="B72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87C46C1C-4140-4218-9A52-E70D5DDABED9}"/>
              </a:ext>
            </a:extLst>
          </p:cNvPr>
          <p:cNvSpPr/>
          <p:nvPr/>
        </p:nvSpPr>
        <p:spPr>
          <a:xfrm>
            <a:off x="1733081" y="3189795"/>
            <a:ext cx="519811" cy="2687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58F20F50-73B5-41BB-BEF5-1B637D5F4BED}"/>
              </a:ext>
            </a:extLst>
          </p:cNvPr>
          <p:cNvSpPr/>
          <p:nvPr/>
        </p:nvSpPr>
        <p:spPr>
          <a:xfrm>
            <a:off x="1183282" y="3082186"/>
            <a:ext cx="1259538" cy="6195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6E9E5734-D093-4AFF-A669-E40CE7745E13}"/>
              </a:ext>
            </a:extLst>
          </p:cNvPr>
          <p:cNvSpPr/>
          <p:nvPr/>
        </p:nvSpPr>
        <p:spPr>
          <a:xfrm>
            <a:off x="1679766" y="3252020"/>
            <a:ext cx="243244" cy="17319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B14837B9-9065-4281-89A9-A2393524350A}"/>
              </a:ext>
            </a:extLst>
          </p:cNvPr>
          <p:cNvSpPr txBox="1"/>
          <p:nvPr/>
        </p:nvSpPr>
        <p:spPr>
          <a:xfrm>
            <a:off x="1633833" y="3082343"/>
            <a:ext cx="321310" cy="8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100"/>
              </a:spcBef>
            </a:pPr>
            <a:r>
              <a:rPr sz="500" b="1" i="1" spc="5" dirty="0">
                <a:latin typeface="Arial"/>
                <a:cs typeface="Arial"/>
              </a:rPr>
              <a:t>Coke</a:t>
            </a:r>
            <a:r>
              <a:rPr sz="500" b="1" i="1" spc="-90" dirty="0">
                <a:latin typeface="Arial"/>
                <a:cs typeface="Arial"/>
              </a:rPr>
              <a:t> </a:t>
            </a:r>
            <a:r>
              <a:rPr sz="500" b="1" i="1" dirty="0">
                <a:latin typeface="Arial"/>
                <a:cs typeface="Arial"/>
              </a:rPr>
              <a:t>One</a:t>
            </a:r>
            <a:endParaRPr sz="500">
              <a:latin typeface="Arial"/>
              <a:cs typeface="Arial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0AC1C82A-0F15-48A3-84A1-6821AF1A44FF}"/>
              </a:ext>
            </a:extLst>
          </p:cNvPr>
          <p:cNvSpPr/>
          <p:nvPr/>
        </p:nvSpPr>
        <p:spPr>
          <a:xfrm>
            <a:off x="1113306" y="3238705"/>
            <a:ext cx="1379499" cy="94590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A28F007D-5A70-46B8-B208-925F65CE1C62}"/>
              </a:ext>
            </a:extLst>
          </p:cNvPr>
          <p:cNvSpPr txBox="1"/>
          <p:nvPr/>
        </p:nvSpPr>
        <p:spPr>
          <a:xfrm>
            <a:off x="1258215" y="4085653"/>
            <a:ext cx="223520" cy="769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120"/>
              </a:spcBef>
            </a:pPr>
            <a:r>
              <a:rPr sz="400" b="1" spc="5" dirty="0">
                <a:latin typeface="Arial"/>
                <a:cs typeface="Arial"/>
              </a:rPr>
              <a:t>Bottler</a:t>
            </a:r>
            <a:r>
              <a:rPr sz="400" b="1" spc="-60" dirty="0">
                <a:latin typeface="Arial"/>
                <a:cs typeface="Arial"/>
              </a:rPr>
              <a:t> </a:t>
            </a:r>
            <a:r>
              <a:rPr sz="400" b="1" spc="5" dirty="0"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D8009F83-7FA6-4B0F-A84C-CD5193DF9C77}"/>
              </a:ext>
            </a:extLst>
          </p:cNvPr>
          <p:cNvSpPr txBox="1"/>
          <p:nvPr/>
        </p:nvSpPr>
        <p:spPr>
          <a:xfrm>
            <a:off x="1696300" y="4080102"/>
            <a:ext cx="237490" cy="769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120"/>
              </a:spcBef>
            </a:pPr>
            <a:r>
              <a:rPr sz="400" b="1" spc="5" dirty="0">
                <a:latin typeface="Arial"/>
                <a:cs typeface="Arial"/>
              </a:rPr>
              <a:t>Bottler</a:t>
            </a:r>
            <a:r>
              <a:rPr sz="400" b="1" spc="-55" dirty="0">
                <a:latin typeface="Arial"/>
                <a:cs typeface="Arial"/>
              </a:rPr>
              <a:t> </a:t>
            </a:r>
            <a:r>
              <a:rPr sz="400" b="1" spc="-5" dirty="0">
                <a:latin typeface="Arial"/>
                <a:cs typeface="Arial"/>
              </a:rPr>
              <a:t>II</a:t>
            </a:r>
            <a:endParaRPr sz="400">
              <a:latin typeface="Arial"/>
              <a:cs typeface="Arial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E1C616EE-1092-4FA6-84FD-25ED4E4A2987}"/>
              </a:ext>
            </a:extLst>
          </p:cNvPr>
          <p:cNvSpPr txBox="1"/>
          <p:nvPr/>
        </p:nvSpPr>
        <p:spPr>
          <a:xfrm>
            <a:off x="2122678" y="4080102"/>
            <a:ext cx="251460" cy="769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120"/>
              </a:spcBef>
            </a:pPr>
            <a:r>
              <a:rPr sz="400" b="1" spc="5" dirty="0">
                <a:latin typeface="Arial"/>
                <a:cs typeface="Arial"/>
              </a:rPr>
              <a:t>Bottler</a:t>
            </a:r>
            <a:r>
              <a:rPr sz="400" b="1" spc="-55" dirty="0">
                <a:latin typeface="Arial"/>
                <a:cs typeface="Arial"/>
              </a:rPr>
              <a:t> </a:t>
            </a:r>
            <a:r>
              <a:rPr sz="400" b="1" spc="-5" dirty="0">
                <a:latin typeface="Arial"/>
                <a:cs typeface="Arial"/>
              </a:rPr>
              <a:t>III</a:t>
            </a:r>
            <a:endParaRPr sz="400">
              <a:latin typeface="Arial"/>
              <a:cs typeface="Arial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E3672514-6792-4F10-A08B-90781A1F4692}"/>
              </a:ext>
            </a:extLst>
          </p:cNvPr>
          <p:cNvSpPr/>
          <p:nvPr/>
        </p:nvSpPr>
        <p:spPr>
          <a:xfrm>
            <a:off x="7210717" y="5762637"/>
            <a:ext cx="1446110" cy="86607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5205408E-6DB5-47B5-8056-E5D17B09AFBD}"/>
              </a:ext>
            </a:extLst>
          </p:cNvPr>
          <p:cNvSpPr/>
          <p:nvPr/>
        </p:nvSpPr>
        <p:spPr>
          <a:xfrm>
            <a:off x="7898818" y="2900147"/>
            <a:ext cx="1314760" cy="96827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912A2557-15BF-4E13-8B7F-15B7886312B2}"/>
              </a:ext>
            </a:extLst>
          </p:cNvPr>
          <p:cNvSpPr/>
          <p:nvPr/>
        </p:nvSpPr>
        <p:spPr>
          <a:xfrm>
            <a:off x="3019602" y="3628051"/>
            <a:ext cx="2660065" cy="270578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F95B3797-1FCB-485F-825F-153A7C7E0819}"/>
              </a:ext>
            </a:extLst>
          </p:cNvPr>
          <p:cNvSpPr/>
          <p:nvPr/>
        </p:nvSpPr>
        <p:spPr>
          <a:xfrm>
            <a:off x="4416132" y="3860803"/>
            <a:ext cx="2373287" cy="226105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1DA9E793-58DF-4E42-BFB1-BB1EC4008348}"/>
              </a:ext>
            </a:extLst>
          </p:cNvPr>
          <p:cNvSpPr/>
          <p:nvPr/>
        </p:nvSpPr>
        <p:spPr>
          <a:xfrm>
            <a:off x="5343004" y="2771838"/>
            <a:ext cx="2007527" cy="221118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1F1C9131-0741-4C46-B9A4-6C83AE8736B4}"/>
              </a:ext>
            </a:extLst>
          </p:cNvPr>
          <p:cNvSpPr/>
          <p:nvPr/>
        </p:nvSpPr>
        <p:spPr>
          <a:xfrm>
            <a:off x="5288965" y="1919770"/>
            <a:ext cx="2402382" cy="209896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6C03841E-EA55-428B-9F81-11FE29F1DD75}"/>
              </a:ext>
            </a:extLst>
          </p:cNvPr>
          <p:cNvSpPr/>
          <p:nvPr/>
        </p:nvSpPr>
        <p:spPr>
          <a:xfrm>
            <a:off x="4266501" y="1508302"/>
            <a:ext cx="2098967" cy="155863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FD025337-C0CC-4F8A-9192-3CC2E94E2C3F}"/>
              </a:ext>
            </a:extLst>
          </p:cNvPr>
          <p:cNvSpPr/>
          <p:nvPr/>
        </p:nvSpPr>
        <p:spPr>
          <a:xfrm>
            <a:off x="6158750" y="2674620"/>
            <a:ext cx="415925" cy="657860"/>
          </a:xfrm>
          <a:custGeom>
            <a:avLst/>
            <a:gdLst/>
            <a:ahLst/>
            <a:cxnLst/>
            <a:rect l="l" t="t" r="r" b="b"/>
            <a:pathLst>
              <a:path w="415925" h="657860">
                <a:moveTo>
                  <a:pt x="142405" y="0"/>
                </a:moveTo>
                <a:lnTo>
                  <a:pt x="0" y="80048"/>
                </a:lnTo>
                <a:lnTo>
                  <a:pt x="17767" y="111645"/>
                </a:lnTo>
                <a:lnTo>
                  <a:pt x="40765" y="141325"/>
                </a:lnTo>
                <a:lnTo>
                  <a:pt x="68172" y="156356"/>
                </a:lnTo>
                <a:lnTo>
                  <a:pt x="99986" y="156737"/>
                </a:lnTo>
                <a:lnTo>
                  <a:pt x="136207" y="142468"/>
                </a:lnTo>
                <a:lnTo>
                  <a:pt x="149899" y="133271"/>
                </a:lnTo>
                <a:lnTo>
                  <a:pt x="154797" y="128501"/>
                </a:lnTo>
                <a:lnTo>
                  <a:pt x="85208" y="128501"/>
                </a:lnTo>
                <a:lnTo>
                  <a:pt x="74904" y="128054"/>
                </a:lnTo>
                <a:lnTo>
                  <a:pt x="41503" y="101180"/>
                </a:lnTo>
                <a:lnTo>
                  <a:pt x="37325" y="92367"/>
                </a:lnTo>
                <a:lnTo>
                  <a:pt x="134505" y="37744"/>
                </a:lnTo>
                <a:lnTo>
                  <a:pt x="164993" y="37744"/>
                </a:lnTo>
                <a:lnTo>
                  <a:pt x="164846" y="37426"/>
                </a:lnTo>
                <a:lnTo>
                  <a:pt x="161807" y="32171"/>
                </a:lnTo>
                <a:lnTo>
                  <a:pt x="157054" y="24180"/>
                </a:lnTo>
                <a:lnTo>
                  <a:pt x="150587" y="13456"/>
                </a:lnTo>
                <a:lnTo>
                  <a:pt x="142405" y="0"/>
                </a:lnTo>
                <a:close/>
              </a:path>
              <a:path w="415925" h="657860">
                <a:moveTo>
                  <a:pt x="164993" y="37744"/>
                </a:moveTo>
                <a:lnTo>
                  <a:pt x="134505" y="37744"/>
                </a:lnTo>
                <a:lnTo>
                  <a:pt x="137756" y="42481"/>
                </a:lnTo>
                <a:lnTo>
                  <a:pt x="140157" y="46202"/>
                </a:lnTo>
                <a:lnTo>
                  <a:pt x="141681" y="48920"/>
                </a:lnTo>
                <a:lnTo>
                  <a:pt x="149262" y="69094"/>
                </a:lnTo>
                <a:lnTo>
                  <a:pt x="148155" y="87172"/>
                </a:lnTo>
                <a:lnTo>
                  <a:pt x="119862" y="117043"/>
                </a:lnTo>
                <a:lnTo>
                  <a:pt x="85208" y="128501"/>
                </a:lnTo>
                <a:lnTo>
                  <a:pt x="154797" y="128501"/>
                </a:lnTo>
                <a:lnTo>
                  <a:pt x="160821" y="122634"/>
                </a:lnTo>
                <a:lnTo>
                  <a:pt x="168974" y="110553"/>
                </a:lnTo>
                <a:lnTo>
                  <a:pt x="174358" y="97027"/>
                </a:lnTo>
                <a:lnTo>
                  <a:pt x="176758" y="82623"/>
                </a:lnTo>
                <a:lnTo>
                  <a:pt x="175974" y="67889"/>
                </a:lnTo>
                <a:lnTo>
                  <a:pt x="172004" y="52824"/>
                </a:lnTo>
                <a:lnTo>
                  <a:pt x="164993" y="37744"/>
                </a:lnTo>
                <a:close/>
              </a:path>
              <a:path w="415925" h="657860">
                <a:moveTo>
                  <a:pt x="401264" y="548589"/>
                </a:moveTo>
                <a:lnTo>
                  <a:pt x="362458" y="548589"/>
                </a:lnTo>
                <a:lnTo>
                  <a:pt x="370992" y="551129"/>
                </a:lnTo>
                <a:lnTo>
                  <a:pt x="379564" y="557479"/>
                </a:lnTo>
                <a:lnTo>
                  <a:pt x="382714" y="560019"/>
                </a:lnTo>
                <a:lnTo>
                  <a:pt x="389051" y="571449"/>
                </a:lnTo>
                <a:lnTo>
                  <a:pt x="390118" y="579069"/>
                </a:lnTo>
                <a:lnTo>
                  <a:pt x="385762" y="590499"/>
                </a:lnTo>
                <a:lnTo>
                  <a:pt x="380225" y="595579"/>
                </a:lnTo>
                <a:lnTo>
                  <a:pt x="311061" y="633679"/>
                </a:lnTo>
                <a:lnTo>
                  <a:pt x="324726" y="657809"/>
                </a:lnTo>
                <a:lnTo>
                  <a:pt x="388683" y="622249"/>
                </a:lnTo>
                <a:lnTo>
                  <a:pt x="415336" y="585419"/>
                </a:lnTo>
                <a:lnTo>
                  <a:pt x="414978" y="576529"/>
                </a:lnTo>
                <a:lnTo>
                  <a:pt x="412678" y="567639"/>
                </a:lnTo>
                <a:lnTo>
                  <a:pt x="408432" y="558749"/>
                </a:lnTo>
                <a:lnTo>
                  <a:pt x="402592" y="549859"/>
                </a:lnTo>
                <a:lnTo>
                  <a:pt x="401264" y="548589"/>
                </a:lnTo>
                <a:close/>
              </a:path>
              <a:path w="415925" h="657860">
                <a:moveTo>
                  <a:pt x="377647" y="509219"/>
                </a:moveTo>
                <a:lnTo>
                  <a:pt x="273418" y="567639"/>
                </a:lnTo>
                <a:lnTo>
                  <a:pt x="287083" y="591769"/>
                </a:lnTo>
                <a:lnTo>
                  <a:pt x="362458" y="548589"/>
                </a:lnTo>
                <a:lnTo>
                  <a:pt x="401264" y="548589"/>
                </a:lnTo>
                <a:lnTo>
                  <a:pt x="395952" y="543509"/>
                </a:lnTo>
                <a:lnTo>
                  <a:pt x="388509" y="538429"/>
                </a:lnTo>
                <a:lnTo>
                  <a:pt x="380263" y="535889"/>
                </a:lnTo>
                <a:lnTo>
                  <a:pt x="387477" y="525729"/>
                </a:lnTo>
                <a:lnTo>
                  <a:pt x="377647" y="509219"/>
                </a:lnTo>
                <a:close/>
              </a:path>
              <a:path w="415925" h="657860">
                <a:moveTo>
                  <a:pt x="186093" y="474929"/>
                </a:moveTo>
                <a:lnTo>
                  <a:pt x="190650" y="513029"/>
                </a:lnTo>
                <a:lnTo>
                  <a:pt x="216490" y="549859"/>
                </a:lnTo>
                <a:lnTo>
                  <a:pt x="241342" y="560019"/>
                </a:lnTo>
                <a:lnTo>
                  <a:pt x="249463" y="558749"/>
                </a:lnTo>
                <a:lnTo>
                  <a:pt x="257429" y="554939"/>
                </a:lnTo>
                <a:lnTo>
                  <a:pt x="268675" y="546049"/>
                </a:lnTo>
                <a:lnTo>
                  <a:pt x="273856" y="534619"/>
                </a:lnTo>
                <a:lnTo>
                  <a:pt x="273775" y="533349"/>
                </a:lnTo>
                <a:lnTo>
                  <a:pt x="235458" y="533349"/>
                </a:lnTo>
                <a:lnTo>
                  <a:pt x="226161" y="525729"/>
                </a:lnTo>
                <a:lnTo>
                  <a:pt x="212245" y="488899"/>
                </a:lnTo>
                <a:lnTo>
                  <a:pt x="213702" y="478739"/>
                </a:lnTo>
                <a:lnTo>
                  <a:pt x="186093" y="474929"/>
                </a:lnTo>
                <a:close/>
              </a:path>
              <a:path w="415925" h="657860">
                <a:moveTo>
                  <a:pt x="239966" y="450799"/>
                </a:moveTo>
                <a:lnTo>
                  <a:pt x="235813" y="450799"/>
                </a:lnTo>
                <a:lnTo>
                  <a:pt x="232371" y="453339"/>
                </a:lnTo>
                <a:lnTo>
                  <a:pt x="225363" y="458419"/>
                </a:lnTo>
                <a:lnTo>
                  <a:pt x="222376" y="467309"/>
                </a:lnTo>
                <a:lnTo>
                  <a:pt x="223410" y="476199"/>
                </a:lnTo>
                <a:lnTo>
                  <a:pt x="228460" y="487629"/>
                </a:lnTo>
                <a:lnTo>
                  <a:pt x="229997" y="491439"/>
                </a:lnTo>
                <a:lnTo>
                  <a:pt x="232613" y="495249"/>
                </a:lnTo>
                <a:lnTo>
                  <a:pt x="239991" y="504139"/>
                </a:lnTo>
                <a:lnTo>
                  <a:pt x="242608" y="509219"/>
                </a:lnTo>
                <a:lnTo>
                  <a:pt x="249796" y="521919"/>
                </a:lnTo>
                <a:lnTo>
                  <a:pt x="249504" y="528269"/>
                </a:lnTo>
                <a:lnTo>
                  <a:pt x="239623" y="533349"/>
                </a:lnTo>
                <a:lnTo>
                  <a:pt x="273775" y="533349"/>
                </a:lnTo>
                <a:lnTo>
                  <a:pt x="261340" y="496519"/>
                </a:lnTo>
                <a:lnTo>
                  <a:pt x="251625" y="485089"/>
                </a:lnTo>
                <a:lnTo>
                  <a:pt x="247967" y="478739"/>
                </a:lnTo>
                <a:lnTo>
                  <a:pt x="248018" y="474929"/>
                </a:lnTo>
                <a:lnTo>
                  <a:pt x="252120" y="473659"/>
                </a:lnTo>
                <a:lnTo>
                  <a:pt x="283506" y="473659"/>
                </a:lnTo>
                <a:lnTo>
                  <a:pt x="281330" y="469849"/>
                </a:lnTo>
                <a:lnTo>
                  <a:pt x="280581" y="464769"/>
                </a:lnTo>
                <a:lnTo>
                  <a:pt x="282943" y="457149"/>
                </a:lnTo>
                <a:lnTo>
                  <a:pt x="257594" y="457149"/>
                </a:lnTo>
                <a:lnTo>
                  <a:pt x="253961" y="454609"/>
                </a:lnTo>
                <a:lnTo>
                  <a:pt x="249720" y="452069"/>
                </a:lnTo>
                <a:lnTo>
                  <a:pt x="239966" y="450799"/>
                </a:lnTo>
                <a:close/>
              </a:path>
              <a:path w="415925" h="657860">
                <a:moveTo>
                  <a:pt x="283506" y="473659"/>
                </a:moveTo>
                <a:lnTo>
                  <a:pt x="254406" y="473659"/>
                </a:lnTo>
                <a:lnTo>
                  <a:pt x="260565" y="478739"/>
                </a:lnTo>
                <a:lnTo>
                  <a:pt x="262229" y="480009"/>
                </a:lnTo>
                <a:lnTo>
                  <a:pt x="262483" y="480009"/>
                </a:lnTo>
                <a:lnTo>
                  <a:pt x="264198" y="483819"/>
                </a:lnTo>
                <a:lnTo>
                  <a:pt x="265544" y="487629"/>
                </a:lnTo>
                <a:lnTo>
                  <a:pt x="266700" y="490169"/>
                </a:lnTo>
                <a:lnTo>
                  <a:pt x="267690" y="491439"/>
                </a:lnTo>
                <a:lnTo>
                  <a:pt x="272812" y="499059"/>
                </a:lnTo>
                <a:lnTo>
                  <a:pt x="278861" y="505409"/>
                </a:lnTo>
                <a:lnTo>
                  <a:pt x="285837" y="510489"/>
                </a:lnTo>
                <a:lnTo>
                  <a:pt x="293738" y="513029"/>
                </a:lnTo>
                <a:lnTo>
                  <a:pt x="302163" y="514299"/>
                </a:lnTo>
                <a:lnTo>
                  <a:pt x="310713" y="514299"/>
                </a:lnTo>
                <a:lnTo>
                  <a:pt x="346329" y="490169"/>
                </a:lnTo>
                <a:lnTo>
                  <a:pt x="362702" y="490169"/>
                </a:lnTo>
                <a:lnTo>
                  <a:pt x="363272" y="487629"/>
                </a:lnTo>
                <a:lnTo>
                  <a:pt x="302882" y="487629"/>
                </a:lnTo>
                <a:lnTo>
                  <a:pt x="292163" y="485089"/>
                </a:lnTo>
                <a:lnTo>
                  <a:pt x="287858" y="481279"/>
                </a:lnTo>
                <a:lnTo>
                  <a:pt x="283506" y="473659"/>
                </a:lnTo>
                <a:close/>
              </a:path>
              <a:path w="415925" h="657860">
                <a:moveTo>
                  <a:pt x="362702" y="490169"/>
                </a:moveTo>
                <a:lnTo>
                  <a:pt x="346329" y="490169"/>
                </a:lnTo>
                <a:lnTo>
                  <a:pt x="361276" y="496519"/>
                </a:lnTo>
                <a:lnTo>
                  <a:pt x="362702" y="490169"/>
                </a:lnTo>
                <a:close/>
              </a:path>
              <a:path w="415925" h="657860">
                <a:moveTo>
                  <a:pt x="342620" y="441909"/>
                </a:moveTo>
                <a:lnTo>
                  <a:pt x="305092" y="441909"/>
                </a:lnTo>
                <a:lnTo>
                  <a:pt x="316001" y="444449"/>
                </a:lnTo>
                <a:lnTo>
                  <a:pt x="320294" y="448259"/>
                </a:lnTo>
                <a:lnTo>
                  <a:pt x="323456" y="454609"/>
                </a:lnTo>
                <a:lnTo>
                  <a:pt x="326453" y="459689"/>
                </a:lnTo>
                <a:lnTo>
                  <a:pt x="327101" y="464769"/>
                </a:lnTo>
                <a:lnTo>
                  <a:pt x="323672" y="476199"/>
                </a:lnTo>
                <a:lnTo>
                  <a:pt x="320217" y="480009"/>
                </a:lnTo>
                <a:lnTo>
                  <a:pt x="308711" y="486359"/>
                </a:lnTo>
                <a:lnTo>
                  <a:pt x="302882" y="487629"/>
                </a:lnTo>
                <a:lnTo>
                  <a:pt x="363272" y="487629"/>
                </a:lnTo>
                <a:lnTo>
                  <a:pt x="366979" y="471119"/>
                </a:lnTo>
                <a:lnTo>
                  <a:pt x="350596" y="468579"/>
                </a:lnTo>
                <a:lnTo>
                  <a:pt x="350067" y="462229"/>
                </a:lnTo>
                <a:lnTo>
                  <a:pt x="348561" y="454609"/>
                </a:lnTo>
                <a:lnTo>
                  <a:pt x="346077" y="448259"/>
                </a:lnTo>
                <a:lnTo>
                  <a:pt x="342620" y="441909"/>
                </a:lnTo>
                <a:close/>
              </a:path>
              <a:path w="415925" h="657860">
                <a:moveTo>
                  <a:pt x="305884" y="415239"/>
                </a:moveTo>
                <a:lnTo>
                  <a:pt x="297192" y="415239"/>
                </a:lnTo>
                <a:lnTo>
                  <a:pt x="288644" y="416509"/>
                </a:lnTo>
                <a:lnTo>
                  <a:pt x="259573" y="445719"/>
                </a:lnTo>
                <a:lnTo>
                  <a:pt x="257594" y="457149"/>
                </a:lnTo>
                <a:lnTo>
                  <a:pt x="282943" y="457149"/>
                </a:lnTo>
                <a:lnTo>
                  <a:pt x="284124" y="453339"/>
                </a:lnTo>
                <a:lnTo>
                  <a:pt x="288074" y="449529"/>
                </a:lnTo>
                <a:lnTo>
                  <a:pt x="294182" y="445719"/>
                </a:lnTo>
                <a:lnTo>
                  <a:pt x="299643" y="443179"/>
                </a:lnTo>
                <a:lnTo>
                  <a:pt x="305092" y="441909"/>
                </a:lnTo>
                <a:lnTo>
                  <a:pt x="342620" y="441909"/>
                </a:lnTo>
                <a:lnTo>
                  <a:pt x="337091" y="433019"/>
                </a:lnTo>
                <a:lnTo>
                  <a:pt x="330598" y="426669"/>
                </a:lnTo>
                <a:lnTo>
                  <a:pt x="323141" y="421589"/>
                </a:lnTo>
                <a:lnTo>
                  <a:pt x="314718" y="417779"/>
                </a:lnTo>
                <a:lnTo>
                  <a:pt x="305884" y="415239"/>
                </a:lnTo>
                <a:close/>
              </a:path>
              <a:path w="415925" h="657860">
                <a:moveTo>
                  <a:pt x="284086" y="341579"/>
                </a:moveTo>
                <a:lnTo>
                  <a:pt x="264160" y="353009"/>
                </a:lnTo>
                <a:lnTo>
                  <a:pt x="271665" y="366979"/>
                </a:lnTo>
                <a:lnTo>
                  <a:pt x="187375" y="413969"/>
                </a:lnTo>
                <a:lnTo>
                  <a:pt x="201256" y="439369"/>
                </a:lnTo>
                <a:lnTo>
                  <a:pt x="305485" y="379679"/>
                </a:lnTo>
                <a:lnTo>
                  <a:pt x="284086" y="341579"/>
                </a:lnTo>
                <a:close/>
              </a:path>
              <a:path w="415925" h="657860">
                <a:moveTo>
                  <a:pt x="162941" y="309829"/>
                </a:moveTo>
                <a:lnTo>
                  <a:pt x="138658" y="311099"/>
                </a:lnTo>
                <a:lnTo>
                  <a:pt x="138823" y="319989"/>
                </a:lnTo>
                <a:lnTo>
                  <a:pt x="139522" y="326339"/>
                </a:lnTo>
                <a:lnTo>
                  <a:pt x="159773" y="364439"/>
                </a:lnTo>
                <a:lnTo>
                  <a:pt x="180343" y="375869"/>
                </a:lnTo>
                <a:lnTo>
                  <a:pt x="187553" y="375869"/>
                </a:lnTo>
                <a:lnTo>
                  <a:pt x="218290" y="351739"/>
                </a:lnTo>
                <a:lnTo>
                  <a:pt x="179349" y="351739"/>
                </a:lnTo>
                <a:lnTo>
                  <a:pt x="173304" y="347929"/>
                </a:lnTo>
                <a:lnTo>
                  <a:pt x="167982" y="339039"/>
                </a:lnTo>
                <a:lnTo>
                  <a:pt x="164780" y="331419"/>
                </a:lnTo>
                <a:lnTo>
                  <a:pt x="162871" y="325069"/>
                </a:lnTo>
                <a:lnTo>
                  <a:pt x="162257" y="317449"/>
                </a:lnTo>
                <a:lnTo>
                  <a:pt x="162941" y="309829"/>
                </a:lnTo>
                <a:close/>
              </a:path>
              <a:path w="415925" h="657860">
                <a:moveTo>
                  <a:pt x="325018" y="336499"/>
                </a:moveTo>
                <a:lnTo>
                  <a:pt x="320903" y="336499"/>
                </a:lnTo>
                <a:lnTo>
                  <a:pt x="313105" y="341579"/>
                </a:lnTo>
                <a:lnTo>
                  <a:pt x="310540" y="344119"/>
                </a:lnTo>
                <a:lnTo>
                  <a:pt x="308127" y="353009"/>
                </a:lnTo>
                <a:lnTo>
                  <a:pt x="308610" y="356819"/>
                </a:lnTo>
                <a:lnTo>
                  <a:pt x="313004" y="365709"/>
                </a:lnTo>
                <a:lnTo>
                  <a:pt x="316255" y="368249"/>
                </a:lnTo>
                <a:lnTo>
                  <a:pt x="324891" y="369519"/>
                </a:lnTo>
                <a:lnTo>
                  <a:pt x="329006" y="369519"/>
                </a:lnTo>
                <a:lnTo>
                  <a:pt x="336816" y="365709"/>
                </a:lnTo>
                <a:lnTo>
                  <a:pt x="339369" y="361899"/>
                </a:lnTo>
                <a:lnTo>
                  <a:pt x="341795" y="353009"/>
                </a:lnTo>
                <a:lnTo>
                  <a:pt x="341299" y="349199"/>
                </a:lnTo>
                <a:lnTo>
                  <a:pt x="336918" y="341579"/>
                </a:lnTo>
                <a:lnTo>
                  <a:pt x="333654" y="339039"/>
                </a:lnTo>
                <a:lnTo>
                  <a:pt x="325018" y="336499"/>
                </a:lnTo>
                <a:close/>
              </a:path>
              <a:path w="415925" h="657860">
                <a:moveTo>
                  <a:pt x="229520" y="267919"/>
                </a:moveTo>
                <a:lnTo>
                  <a:pt x="216079" y="267919"/>
                </a:lnTo>
                <a:lnTo>
                  <a:pt x="209321" y="271729"/>
                </a:lnTo>
                <a:lnTo>
                  <a:pt x="200747" y="278079"/>
                </a:lnTo>
                <a:lnTo>
                  <a:pt x="195181" y="288239"/>
                </a:lnTo>
                <a:lnTo>
                  <a:pt x="192628" y="300939"/>
                </a:lnTo>
                <a:lnTo>
                  <a:pt x="193090" y="316179"/>
                </a:lnTo>
                <a:lnTo>
                  <a:pt x="194271" y="326339"/>
                </a:lnTo>
                <a:lnTo>
                  <a:pt x="194386" y="333959"/>
                </a:lnTo>
                <a:lnTo>
                  <a:pt x="192519" y="341579"/>
                </a:lnTo>
                <a:lnTo>
                  <a:pt x="190068" y="345389"/>
                </a:lnTo>
                <a:lnTo>
                  <a:pt x="179349" y="351739"/>
                </a:lnTo>
                <a:lnTo>
                  <a:pt x="218290" y="351739"/>
                </a:lnTo>
                <a:lnTo>
                  <a:pt x="218986" y="349199"/>
                </a:lnTo>
                <a:lnTo>
                  <a:pt x="219903" y="342849"/>
                </a:lnTo>
                <a:lnTo>
                  <a:pt x="219996" y="336499"/>
                </a:lnTo>
                <a:lnTo>
                  <a:pt x="219265" y="327609"/>
                </a:lnTo>
                <a:lnTo>
                  <a:pt x="217741" y="317449"/>
                </a:lnTo>
                <a:lnTo>
                  <a:pt x="217258" y="309829"/>
                </a:lnTo>
                <a:lnTo>
                  <a:pt x="218427" y="300939"/>
                </a:lnTo>
                <a:lnTo>
                  <a:pt x="220052" y="298399"/>
                </a:lnTo>
                <a:lnTo>
                  <a:pt x="229476" y="293319"/>
                </a:lnTo>
                <a:lnTo>
                  <a:pt x="259232" y="293319"/>
                </a:lnTo>
                <a:lnTo>
                  <a:pt x="258559" y="292049"/>
                </a:lnTo>
                <a:lnTo>
                  <a:pt x="253777" y="284429"/>
                </a:lnTo>
                <a:lnTo>
                  <a:pt x="248459" y="278079"/>
                </a:lnTo>
                <a:lnTo>
                  <a:pt x="242603" y="272999"/>
                </a:lnTo>
                <a:lnTo>
                  <a:pt x="236207" y="270459"/>
                </a:lnTo>
                <a:lnTo>
                  <a:pt x="229520" y="267919"/>
                </a:lnTo>
                <a:close/>
              </a:path>
              <a:path w="415925" h="657860">
                <a:moveTo>
                  <a:pt x="259232" y="293319"/>
                </a:moveTo>
                <a:lnTo>
                  <a:pt x="229476" y="293319"/>
                </a:lnTo>
                <a:lnTo>
                  <a:pt x="235242" y="295859"/>
                </a:lnTo>
                <a:lnTo>
                  <a:pt x="240004" y="304749"/>
                </a:lnTo>
                <a:lnTo>
                  <a:pt x="243345" y="311099"/>
                </a:lnTo>
                <a:lnTo>
                  <a:pt x="245403" y="317449"/>
                </a:lnTo>
                <a:lnTo>
                  <a:pt x="246178" y="323799"/>
                </a:lnTo>
                <a:lnTo>
                  <a:pt x="245668" y="330149"/>
                </a:lnTo>
                <a:lnTo>
                  <a:pt x="268427" y="326339"/>
                </a:lnTo>
                <a:lnTo>
                  <a:pt x="267531" y="317449"/>
                </a:lnTo>
                <a:lnTo>
                  <a:pt x="265588" y="308559"/>
                </a:lnTo>
                <a:lnTo>
                  <a:pt x="262597" y="299669"/>
                </a:lnTo>
                <a:lnTo>
                  <a:pt x="259232" y="293319"/>
                </a:lnTo>
                <a:close/>
              </a:path>
              <a:path w="415925" h="657860">
                <a:moveTo>
                  <a:pt x="154879" y="162509"/>
                </a:moveTo>
                <a:lnTo>
                  <a:pt x="107026" y="179019"/>
                </a:lnTo>
                <a:lnTo>
                  <a:pt x="85277" y="218389"/>
                </a:lnTo>
                <a:lnTo>
                  <a:pt x="85858" y="229819"/>
                </a:lnTo>
                <a:lnTo>
                  <a:pt x="101726" y="265379"/>
                </a:lnTo>
                <a:lnTo>
                  <a:pt x="126263" y="285699"/>
                </a:lnTo>
                <a:lnTo>
                  <a:pt x="139484" y="265379"/>
                </a:lnTo>
                <a:lnTo>
                  <a:pt x="133016" y="262839"/>
                </a:lnTo>
                <a:lnTo>
                  <a:pt x="127061" y="259029"/>
                </a:lnTo>
                <a:lnTo>
                  <a:pt x="111049" y="226009"/>
                </a:lnTo>
                <a:lnTo>
                  <a:pt x="111671" y="219659"/>
                </a:lnTo>
                <a:lnTo>
                  <a:pt x="113322" y="212039"/>
                </a:lnTo>
                <a:lnTo>
                  <a:pt x="118186" y="205689"/>
                </a:lnTo>
                <a:lnTo>
                  <a:pt x="126237" y="200609"/>
                </a:lnTo>
                <a:lnTo>
                  <a:pt x="150151" y="200609"/>
                </a:lnTo>
                <a:lnTo>
                  <a:pt x="145135" y="191719"/>
                </a:lnTo>
                <a:lnTo>
                  <a:pt x="157132" y="189179"/>
                </a:lnTo>
                <a:lnTo>
                  <a:pt x="200154" y="189179"/>
                </a:lnTo>
                <a:lnTo>
                  <a:pt x="195947" y="182829"/>
                </a:lnTo>
                <a:lnTo>
                  <a:pt x="187732" y="175209"/>
                </a:lnTo>
                <a:lnTo>
                  <a:pt x="178035" y="168859"/>
                </a:lnTo>
                <a:lnTo>
                  <a:pt x="166852" y="165049"/>
                </a:lnTo>
                <a:lnTo>
                  <a:pt x="154879" y="162509"/>
                </a:lnTo>
                <a:close/>
              </a:path>
              <a:path w="415925" h="657860">
                <a:moveTo>
                  <a:pt x="150151" y="200609"/>
                </a:moveTo>
                <a:lnTo>
                  <a:pt x="126237" y="200609"/>
                </a:lnTo>
                <a:lnTo>
                  <a:pt x="168097" y="275539"/>
                </a:lnTo>
                <a:lnTo>
                  <a:pt x="174904" y="272999"/>
                </a:lnTo>
                <a:lnTo>
                  <a:pt x="179806" y="271729"/>
                </a:lnTo>
                <a:lnTo>
                  <a:pt x="182791" y="269189"/>
                </a:lnTo>
                <a:lnTo>
                  <a:pt x="192323" y="262839"/>
                </a:lnTo>
                <a:lnTo>
                  <a:pt x="199964" y="255219"/>
                </a:lnTo>
                <a:lnTo>
                  <a:pt x="205715" y="246329"/>
                </a:lnTo>
                <a:lnTo>
                  <a:pt x="207162" y="242519"/>
                </a:lnTo>
                <a:lnTo>
                  <a:pt x="173799" y="242519"/>
                </a:lnTo>
                <a:lnTo>
                  <a:pt x="150151" y="200609"/>
                </a:lnTo>
                <a:close/>
              </a:path>
              <a:path w="415925" h="657860">
                <a:moveTo>
                  <a:pt x="200154" y="189179"/>
                </a:moveTo>
                <a:lnTo>
                  <a:pt x="157132" y="189179"/>
                </a:lnTo>
                <a:lnTo>
                  <a:pt x="167366" y="190449"/>
                </a:lnTo>
                <a:lnTo>
                  <a:pt x="175839" y="195529"/>
                </a:lnTo>
                <a:lnTo>
                  <a:pt x="182549" y="204419"/>
                </a:lnTo>
                <a:lnTo>
                  <a:pt x="186788" y="215849"/>
                </a:lnTo>
                <a:lnTo>
                  <a:pt x="186742" y="224739"/>
                </a:lnTo>
                <a:lnTo>
                  <a:pt x="182412" y="234899"/>
                </a:lnTo>
                <a:lnTo>
                  <a:pt x="173799" y="242519"/>
                </a:lnTo>
                <a:lnTo>
                  <a:pt x="207162" y="242519"/>
                </a:lnTo>
                <a:lnTo>
                  <a:pt x="209575" y="236169"/>
                </a:lnTo>
                <a:lnTo>
                  <a:pt x="211330" y="226009"/>
                </a:lnTo>
                <a:lnTo>
                  <a:pt x="210766" y="214579"/>
                </a:lnTo>
                <a:lnTo>
                  <a:pt x="207882" y="204419"/>
                </a:lnTo>
                <a:lnTo>
                  <a:pt x="202679" y="192989"/>
                </a:lnTo>
                <a:lnTo>
                  <a:pt x="200154" y="1891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E403792F-AFF1-4C91-9A1E-26B44BE1186B}"/>
              </a:ext>
            </a:extLst>
          </p:cNvPr>
          <p:cNvSpPr/>
          <p:nvPr/>
        </p:nvSpPr>
        <p:spPr>
          <a:xfrm>
            <a:off x="6230213" y="3948455"/>
            <a:ext cx="413384" cy="521970"/>
          </a:xfrm>
          <a:custGeom>
            <a:avLst/>
            <a:gdLst/>
            <a:ahLst/>
            <a:cxnLst/>
            <a:rect l="l" t="t" r="r" b="b"/>
            <a:pathLst>
              <a:path w="413385" h="521970">
                <a:moveTo>
                  <a:pt x="62879" y="363726"/>
                </a:moveTo>
                <a:lnTo>
                  <a:pt x="23650" y="393505"/>
                </a:lnTo>
                <a:lnTo>
                  <a:pt x="0" y="433298"/>
                </a:lnTo>
                <a:lnTo>
                  <a:pt x="137617" y="521550"/>
                </a:lnTo>
                <a:lnTo>
                  <a:pt x="161717" y="483971"/>
                </a:lnTo>
                <a:lnTo>
                  <a:pt x="132803" y="483971"/>
                </a:lnTo>
                <a:lnTo>
                  <a:pt x="87363" y="454837"/>
                </a:lnTo>
                <a:lnTo>
                  <a:pt x="90919" y="448894"/>
                </a:lnTo>
                <a:lnTo>
                  <a:pt x="93459" y="444728"/>
                </a:lnTo>
                <a:lnTo>
                  <a:pt x="94844" y="442569"/>
                </a:lnTo>
                <a:lnTo>
                  <a:pt x="68237" y="442569"/>
                </a:lnTo>
                <a:lnTo>
                  <a:pt x="35217" y="421386"/>
                </a:lnTo>
                <a:lnTo>
                  <a:pt x="38455" y="415671"/>
                </a:lnTo>
                <a:lnTo>
                  <a:pt x="41287" y="410883"/>
                </a:lnTo>
                <a:lnTo>
                  <a:pt x="43751" y="407060"/>
                </a:lnTo>
                <a:lnTo>
                  <a:pt x="50847" y="398173"/>
                </a:lnTo>
                <a:lnTo>
                  <a:pt x="58188" y="393284"/>
                </a:lnTo>
                <a:lnTo>
                  <a:pt x="65772" y="392390"/>
                </a:lnTo>
                <a:lnTo>
                  <a:pt x="102529" y="392390"/>
                </a:lnTo>
                <a:lnTo>
                  <a:pt x="100266" y="384216"/>
                </a:lnTo>
                <a:lnTo>
                  <a:pt x="95446" y="376541"/>
                </a:lnTo>
                <a:lnTo>
                  <a:pt x="88379" y="370484"/>
                </a:lnTo>
                <a:lnTo>
                  <a:pt x="79809" y="366074"/>
                </a:lnTo>
                <a:lnTo>
                  <a:pt x="71364" y="363835"/>
                </a:lnTo>
                <a:lnTo>
                  <a:pt x="62879" y="363726"/>
                </a:lnTo>
                <a:close/>
              </a:path>
              <a:path w="413385" h="521970">
                <a:moveTo>
                  <a:pt x="172238" y="419557"/>
                </a:moveTo>
                <a:lnTo>
                  <a:pt x="122186" y="419557"/>
                </a:lnTo>
                <a:lnTo>
                  <a:pt x="129349" y="420928"/>
                </a:lnTo>
                <a:lnTo>
                  <a:pt x="145745" y="431444"/>
                </a:lnTo>
                <a:lnTo>
                  <a:pt x="150304" y="437832"/>
                </a:lnTo>
                <a:lnTo>
                  <a:pt x="150651" y="442569"/>
                </a:lnTo>
                <a:lnTo>
                  <a:pt x="150770" y="446430"/>
                </a:lnTo>
                <a:lnTo>
                  <a:pt x="150540" y="450913"/>
                </a:lnTo>
                <a:lnTo>
                  <a:pt x="132803" y="483971"/>
                </a:lnTo>
                <a:lnTo>
                  <a:pt x="161717" y="483971"/>
                </a:lnTo>
                <a:lnTo>
                  <a:pt x="177031" y="446430"/>
                </a:lnTo>
                <a:lnTo>
                  <a:pt x="177088" y="435724"/>
                </a:lnTo>
                <a:lnTo>
                  <a:pt x="175066" y="425663"/>
                </a:lnTo>
                <a:lnTo>
                  <a:pt x="172238" y="419557"/>
                </a:lnTo>
                <a:close/>
              </a:path>
              <a:path w="413385" h="521970">
                <a:moveTo>
                  <a:pt x="102529" y="392390"/>
                </a:moveTo>
                <a:lnTo>
                  <a:pt x="65772" y="392390"/>
                </a:lnTo>
                <a:lnTo>
                  <a:pt x="73596" y="395490"/>
                </a:lnTo>
                <a:lnTo>
                  <a:pt x="80504" y="402029"/>
                </a:lnTo>
                <a:lnTo>
                  <a:pt x="83245" y="410119"/>
                </a:lnTo>
                <a:lnTo>
                  <a:pt x="81818" y="419759"/>
                </a:lnTo>
                <a:lnTo>
                  <a:pt x="76225" y="430949"/>
                </a:lnTo>
                <a:lnTo>
                  <a:pt x="73571" y="435089"/>
                </a:lnTo>
                <a:lnTo>
                  <a:pt x="70904" y="438962"/>
                </a:lnTo>
                <a:lnTo>
                  <a:pt x="68237" y="442569"/>
                </a:lnTo>
                <a:lnTo>
                  <a:pt x="94844" y="442569"/>
                </a:lnTo>
                <a:lnTo>
                  <a:pt x="122186" y="419557"/>
                </a:lnTo>
                <a:lnTo>
                  <a:pt x="172238" y="419557"/>
                </a:lnTo>
                <a:lnTo>
                  <a:pt x="170942" y="416758"/>
                </a:lnTo>
                <a:lnTo>
                  <a:pt x="164671" y="408976"/>
                </a:lnTo>
                <a:lnTo>
                  <a:pt x="158895" y="404406"/>
                </a:lnTo>
                <a:lnTo>
                  <a:pt x="103162" y="404406"/>
                </a:lnTo>
                <a:lnTo>
                  <a:pt x="102852" y="393969"/>
                </a:lnTo>
                <a:lnTo>
                  <a:pt x="102777" y="393284"/>
                </a:lnTo>
                <a:lnTo>
                  <a:pt x="102529" y="392390"/>
                </a:lnTo>
                <a:close/>
              </a:path>
              <a:path w="413385" h="521970">
                <a:moveTo>
                  <a:pt x="129125" y="393969"/>
                </a:moveTo>
                <a:lnTo>
                  <a:pt x="115982" y="396829"/>
                </a:lnTo>
                <a:lnTo>
                  <a:pt x="103162" y="404406"/>
                </a:lnTo>
                <a:lnTo>
                  <a:pt x="158895" y="404406"/>
                </a:lnTo>
                <a:lnTo>
                  <a:pt x="156375" y="402412"/>
                </a:lnTo>
                <a:lnTo>
                  <a:pt x="142590" y="395830"/>
                </a:lnTo>
                <a:lnTo>
                  <a:pt x="129125" y="393969"/>
                </a:lnTo>
                <a:close/>
              </a:path>
              <a:path w="413385" h="521970">
                <a:moveTo>
                  <a:pt x="124612" y="320344"/>
                </a:moveTo>
                <a:lnTo>
                  <a:pt x="109562" y="343814"/>
                </a:lnTo>
                <a:lnTo>
                  <a:pt x="174891" y="385711"/>
                </a:lnTo>
                <a:lnTo>
                  <a:pt x="192589" y="393970"/>
                </a:lnTo>
                <a:lnTo>
                  <a:pt x="208440" y="394858"/>
                </a:lnTo>
                <a:lnTo>
                  <a:pt x="222445" y="388379"/>
                </a:lnTo>
                <a:lnTo>
                  <a:pt x="234607" y="374535"/>
                </a:lnTo>
                <a:lnTo>
                  <a:pt x="237744" y="369646"/>
                </a:lnTo>
                <a:lnTo>
                  <a:pt x="239178" y="366074"/>
                </a:lnTo>
                <a:lnTo>
                  <a:pt x="205498" y="366074"/>
                </a:lnTo>
                <a:lnTo>
                  <a:pt x="197350" y="365452"/>
                </a:lnTo>
                <a:lnTo>
                  <a:pt x="188175" y="361099"/>
                </a:lnTo>
                <a:lnTo>
                  <a:pt x="124612" y="320344"/>
                </a:lnTo>
                <a:close/>
              </a:path>
              <a:path w="413385" h="521970">
                <a:moveTo>
                  <a:pt x="166204" y="255485"/>
                </a:moveTo>
                <a:lnTo>
                  <a:pt x="151155" y="278968"/>
                </a:lnTo>
                <a:lnTo>
                  <a:pt x="220357" y="323354"/>
                </a:lnTo>
                <a:lnTo>
                  <a:pt x="223024" y="327190"/>
                </a:lnTo>
                <a:lnTo>
                  <a:pt x="224269" y="332282"/>
                </a:lnTo>
                <a:lnTo>
                  <a:pt x="223926" y="344970"/>
                </a:lnTo>
                <a:lnTo>
                  <a:pt x="222123" y="350799"/>
                </a:lnTo>
                <a:lnTo>
                  <a:pt x="218706" y="356133"/>
                </a:lnTo>
                <a:lnTo>
                  <a:pt x="212618" y="362967"/>
                </a:lnTo>
                <a:lnTo>
                  <a:pt x="205498" y="366074"/>
                </a:lnTo>
                <a:lnTo>
                  <a:pt x="239178" y="366074"/>
                </a:lnTo>
                <a:lnTo>
                  <a:pt x="240157" y="363639"/>
                </a:lnTo>
                <a:lnTo>
                  <a:pt x="243522" y="349351"/>
                </a:lnTo>
                <a:lnTo>
                  <a:pt x="244017" y="343217"/>
                </a:lnTo>
                <a:lnTo>
                  <a:pt x="243332" y="338086"/>
                </a:lnTo>
                <a:lnTo>
                  <a:pt x="255265" y="338086"/>
                </a:lnTo>
                <a:lnTo>
                  <a:pt x="266839" y="320027"/>
                </a:lnTo>
                <a:lnTo>
                  <a:pt x="166204" y="255485"/>
                </a:lnTo>
                <a:close/>
              </a:path>
              <a:path w="413385" h="521970">
                <a:moveTo>
                  <a:pt x="255265" y="338086"/>
                </a:moveTo>
                <a:lnTo>
                  <a:pt x="243332" y="338086"/>
                </a:lnTo>
                <a:lnTo>
                  <a:pt x="251790" y="343509"/>
                </a:lnTo>
                <a:lnTo>
                  <a:pt x="255265" y="338086"/>
                </a:lnTo>
                <a:close/>
              </a:path>
              <a:path w="413385" h="521970">
                <a:moveTo>
                  <a:pt x="258182" y="236308"/>
                </a:moveTo>
                <a:lnTo>
                  <a:pt x="205663" y="236308"/>
                </a:lnTo>
                <a:lnTo>
                  <a:pt x="287058" y="288505"/>
                </a:lnTo>
                <a:lnTo>
                  <a:pt x="302361" y="264642"/>
                </a:lnTo>
                <a:lnTo>
                  <a:pt x="258182" y="236308"/>
                </a:lnTo>
                <a:close/>
              </a:path>
              <a:path w="413385" h="521970">
                <a:moveTo>
                  <a:pt x="201726" y="200101"/>
                </a:moveTo>
                <a:lnTo>
                  <a:pt x="178155" y="236855"/>
                </a:lnTo>
                <a:lnTo>
                  <a:pt x="197396" y="249199"/>
                </a:lnTo>
                <a:lnTo>
                  <a:pt x="205663" y="236308"/>
                </a:lnTo>
                <a:lnTo>
                  <a:pt x="258182" y="236308"/>
                </a:lnTo>
                <a:lnTo>
                  <a:pt x="201726" y="200101"/>
                </a:lnTo>
                <a:close/>
              </a:path>
              <a:path w="413385" h="521970">
                <a:moveTo>
                  <a:pt x="193827" y="117551"/>
                </a:moveTo>
                <a:lnTo>
                  <a:pt x="184416" y="144653"/>
                </a:lnTo>
                <a:lnTo>
                  <a:pt x="302260" y="220230"/>
                </a:lnTo>
                <a:lnTo>
                  <a:pt x="312609" y="225450"/>
                </a:lnTo>
                <a:lnTo>
                  <a:pt x="321465" y="226895"/>
                </a:lnTo>
                <a:lnTo>
                  <a:pt x="328831" y="224563"/>
                </a:lnTo>
                <a:lnTo>
                  <a:pt x="334708" y="218452"/>
                </a:lnTo>
                <a:lnTo>
                  <a:pt x="337968" y="211925"/>
                </a:lnTo>
                <a:lnTo>
                  <a:pt x="339307" y="205527"/>
                </a:lnTo>
                <a:lnTo>
                  <a:pt x="338725" y="199257"/>
                </a:lnTo>
                <a:lnTo>
                  <a:pt x="337719" y="196792"/>
                </a:lnTo>
                <a:lnTo>
                  <a:pt x="323530" y="196792"/>
                </a:lnTo>
                <a:lnTo>
                  <a:pt x="315711" y="194730"/>
                </a:lnTo>
                <a:lnTo>
                  <a:pt x="306908" y="190068"/>
                </a:lnTo>
                <a:lnTo>
                  <a:pt x="193827" y="117551"/>
                </a:lnTo>
                <a:close/>
              </a:path>
              <a:path w="413385" h="521970">
                <a:moveTo>
                  <a:pt x="169710" y="178752"/>
                </a:moveTo>
                <a:lnTo>
                  <a:pt x="160947" y="180657"/>
                </a:lnTo>
                <a:lnTo>
                  <a:pt x="157543" y="183019"/>
                </a:lnTo>
                <a:lnTo>
                  <a:pt x="152717" y="190563"/>
                </a:lnTo>
                <a:lnTo>
                  <a:pt x="151980" y="194640"/>
                </a:lnTo>
                <a:lnTo>
                  <a:pt x="153898" y="203403"/>
                </a:lnTo>
                <a:lnTo>
                  <a:pt x="156260" y="206806"/>
                </a:lnTo>
                <a:lnTo>
                  <a:pt x="163804" y="211632"/>
                </a:lnTo>
                <a:lnTo>
                  <a:pt x="167881" y="212369"/>
                </a:lnTo>
                <a:lnTo>
                  <a:pt x="176644" y="210451"/>
                </a:lnTo>
                <a:lnTo>
                  <a:pt x="180047" y="208089"/>
                </a:lnTo>
                <a:lnTo>
                  <a:pt x="184873" y="200545"/>
                </a:lnTo>
                <a:lnTo>
                  <a:pt x="185540" y="196792"/>
                </a:lnTo>
                <a:lnTo>
                  <a:pt x="185551" y="196254"/>
                </a:lnTo>
                <a:lnTo>
                  <a:pt x="183692" y="187706"/>
                </a:lnTo>
                <a:lnTo>
                  <a:pt x="181330" y="184315"/>
                </a:lnTo>
                <a:lnTo>
                  <a:pt x="173786" y="179476"/>
                </a:lnTo>
                <a:lnTo>
                  <a:pt x="169710" y="178752"/>
                </a:lnTo>
                <a:close/>
              </a:path>
              <a:path w="413385" h="521970">
                <a:moveTo>
                  <a:pt x="336219" y="193116"/>
                </a:moveTo>
                <a:lnTo>
                  <a:pt x="330366" y="196254"/>
                </a:lnTo>
                <a:lnTo>
                  <a:pt x="323530" y="196792"/>
                </a:lnTo>
                <a:lnTo>
                  <a:pt x="337719" y="196792"/>
                </a:lnTo>
                <a:lnTo>
                  <a:pt x="336219" y="193116"/>
                </a:lnTo>
                <a:close/>
              </a:path>
              <a:path w="413385" h="521970">
                <a:moveTo>
                  <a:pt x="269227" y="0"/>
                </a:moveTo>
                <a:lnTo>
                  <a:pt x="259803" y="27089"/>
                </a:lnTo>
                <a:lnTo>
                  <a:pt x="300050" y="52895"/>
                </a:lnTo>
                <a:lnTo>
                  <a:pt x="294897" y="56405"/>
                </a:lnTo>
                <a:lnTo>
                  <a:pt x="273454" y="92273"/>
                </a:lnTo>
                <a:lnTo>
                  <a:pt x="272855" y="103525"/>
                </a:lnTo>
                <a:lnTo>
                  <a:pt x="274688" y="115100"/>
                </a:lnTo>
                <a:lnTo>
                  <a:pt x="304685" y="153911"/>
                </a:lnTo>
                <a:lnTo>
                  <a:pt x="338954" y="166293"/>
                </a:lnTo>
                <a:lnTo>
                  <a:pt x="349681" y="165709"/>
                </a:lnTo>
                <a:lnTo>
                  <a:pt x="384289" y="141147"/>
                </a:lnTo>
                <a:lnTo>
                  <a:pt x="387197" y="136610"/>
                </a:lnTo>
                <a:lnTo>
                  <a:pt x="348143" y="136610"/>
                </a:lnTo>
                <a:lnTo>
                  <a:pt x="334695" y="135998"/>
                </a:lnTo>
                <a:lnTo>
                  <a:pt x="302597" y="112037"/>
                </a:lnTo>
                <a:lnTo>
                  <a:pt x="298901" y="99021"/>
                </a:lnTo>
                <a:lnTo>
                  <a:pt x="299437" y="92273"/>
                </a:lnTo>
                <a:lnTo>
                  <a:pt x="321373" y="66573"/>
                </a:lnTo>
                <a:lnTo>
                  <a:pt x="373040" y="66573"/>
                </a:lnTo>
                <a:lnTo>
                  <a:pt x="269227" y="0"/>
                </a:lnTo>
                <a:close/>
              </a:path>
              <a:path w="413385" h="521970">
                <a:moveTo>
                  <a:pt x="373040" y="66573"/>
                </a:moveTo>
                <a:lnTo>
                  <a:pt x="321373" y="66573"/>
                </a:lnTo>
                <a:lnTo>
                  <a:pt x="373913" y="100266"/>
                </a:lnTo>
                <a:lnTo>
                  <a:pt x="374650" y="102146"/>
                </a:lnTo>
                <a:lnTo>
                  <a:pt x="348143" y="136610"/>
                </a:lnTo>
                <a:lnTo>
                  <a:pt x="387197" y="136610"/>
                </a:lnTo>
                <a:lnTo>
                  <a:pt x="387464" y="136194"/>
                </a:lnTo>
                <a:lnTo>
                  <a:pt x="389724" y="130886"/>
                </a:lnTo>
                <a:lnTo>
                  <a:pt x="392455" y="119545"/>
                </a:lnTo>
                <a:lnTo>
                  <a:pt x="392684" y="115049"/>
                </a:lnTo>
                <a:lnTo>
                  <a:pt x="391807" y="111747"/>
                </a:lnTo>
                <a:lnTo>
                  <a:pt x="400423" y="111747"/>
                </a:lnTo>
                <a:lnTo>
                  <a:pt x="412965" y="92176"/>
                </a:lnTo>
                <a:lnTo>
                  <a:pt x="373040" y="66573"/>
                </a:lnTo>
                <a:close/>
              </a:path>
              <a:path w="413385" h="521970">
                <a:moveTo>
                  <a:pt x="400423" y="111747"/>
                </a:moveTo>
                <a:lnTo>
                  <a:pt x="391807" y="111747"/>
                </a:lnTo>
                <a:lnTo>
                  <a:pt x="397916" y="115658"/>
                </a:lnTo>
                <a:lnTo>
                  <a:pt x="400423" y="111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B1F46668-B9A3-4DC1-8797-2566A7151C0A}"/>
              </a:ext>
            </a:extLst>
          </p:cNvPr>
          <p:cNvSpPr txBox="1"/>
          <p:nvPr/>
        </p:nvSpPr>
        <p:spPr>
          <a:xfrm rot="20580000">
            <a:off x="5294702" y="4859782"/>
            <a:ext cx="49363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 rtl="0">
              <a:lnSpc>
                <a:spcPts val="1800"/>
              </a:lnSpc>
            </a:pPr>
            <a:r>
              <a:rPr sz="1800" b="1" spc="-2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b="1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b="1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668896DD-59D3-4434-9AA7-7DD2F58B5C3E}"/>
              </a:ext>
            </a:extLst>
          </p:cNvPr>
          <p:cNvSpPr txBox="1"/>
          <p:nvPr/>
        </p:nvSpPr>
        <p:spPr>
          <a:xfrm>
            <a:off x="4217881" y="3381917"/>
            <a:ext cx="129603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l" rtl="0">
              <a:lnSpc>
                <a:spcPts val="1900"/>
              </a:lnSpc>
              <a:spcBef>
                <a:spcPts val="180"/>
              </a:spcBef>
            </a:pPr>
            <a:r>
              <a:rPr sz="1600" b="1" dirty="0">
                <a:solidFill>
                  <a:srgbClr val="7F7F7F"/>
                </a:solidFill>
                <a:latin typeface="Trebuchet MS"/>
                <a:cs typeface="Trebuchet MS"/>
              </a:rPr>
              <a:t>Continuous  </a:t>
            </a:r>
            <a:r>
              <a:rPr sz="1600" b="1" spc="-5" dirty="0">
                <a:solidFill>
                  <a:srgbClr val="7F7F7F"/>
                </a:solidFill>
                <a:latin typeface="Trebuchet MS"/>
                <a:cs typeface="Trebuchet MS"/>
              </a:rPr>
              <a:t>imp</a:t>
            </a:r>
            <a:r>
              <a:rPr sz="1600" b="1" dirty="0">
                <a:solidFill>
                  <a:srgbClr val="7F7F7F"/>
                </a:solidFill>
                <a:latin typeface="Trebuchet MS"/>
                <a:cs typeface="Trebuchet MS"/>
              </a:rPr>
              <a:t>rov</a:t>
            </a:r>
            <a:r>
              <a:rPr sz="1600" b="1" spc="-5" dirty="0">
                <a:solidFill>
                  <a:srgbClr val="7F7F7F"/>
                </a:solidFill>
                <a:latin typeface="Trebuchet MS"/>
                <a:cs typeface="Trebuchet MS"/>
              </a:rPr>
              <a:t>ement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B4E47D6C-421B-4068-B690-DD383A2A7B90}"/>
              </a:ext>
            </a:extLst>
          </p:cNvPr>
          <p:cNvSpPr/>
          <p:nvPr/>
        </p:nvSpPr>
        <p:spPr>
          <a:xfrm>
            <a:off x="2911525" y="1470888"/>
            <a:ext cx="2219502" cy="20449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266334F7-FEFD-4D46-AFFA-5BDE10F08317}"/>
              </a:ext>
            </a:extLst>
          </p:cNvPr>
          <p:cNvSpPr/>
          <p:nvPr/>
        </p:nvSpPr>
        <p:spPr>
          <a:xfrm>
            <a:off x="3773347" y="2213571"/>
            <a:ext cx="773430" cy="693420"/>
          </a:xfrm>
          <a:custGeom>
            <a:avLst/>
            <a:gdLst/>
            <a:ahLst/>
            <a:cxnLst/>
            <a:rect l="l" t="t" r="r" b="b"/>
            <a:pathLst>
              <a:path w="773429" h="693419">
                <a:moveTo>
                  <a:pt x="83384" y="520700"/>
                </a:moveTo>
                <a:lnTo>
                  <a:pt x="73037" y="520700"/>
                </a:lnTo>
                <a:lnTo>
                  <a:pt x="62014" y="524510"/>
                </a:lnTo>
                <a:lnTo>
                  <a:pt x="23774" y="551180"/>
                </a:lnTo>
                <a:lnTo>
                  <a:pt x="9063" y="566420"/>
                </a:lnTo>
                <a:lnTo>
                  <a:pt x="0" y="575310"/>
                </a:lnTo>
                <a:lnTo>
                  <a:pt x="112585" y="693420"/>
                </a:lnTo>
                <a:lnTo>
                  <a:pt x="133616" y="674370"/>
                </a:lnTo>
                <a:lnTo>
                  <a:pt x="92125" y="629920"/>
                </a:lnTo>
                <a:lnTo>
                  <a:pt x="96481" y="627380"/>
                </a:lnTo>
                <a:lnTo>
                  <a:pt x="99847" y="623570"/>
                </a:lnTo>
                <a:lnTo>
                  <a:pt x="102222" y="622300"/>
                </a:lnTo>
                <a:lnTo>
                  <a:pt x="110496" y="612140"/>
                </a:lnTo>
                <a:lnTo>
                  <a:pt x="74320" y="612140"/>
                </a:lnTo>
                <a:lnTo>
                  <a:pt x="38379" y="574040"/>
                </a:lnTo>
                <a:lnTo>
                  <a:pt x="40182" y="571500"/>
                </a:lnTo>
                <a:lnTo>
                  <a:pt x="42176" y="568960"/>
                </a:lnTo>
                <a:lnTo>
                  <a:pt x="44399" y="567690"/>
                </a:lnTo>
                <a:lnTo>
                  <a:pt x="58486" y="556260"/>
                </a:lnTo>
                <a:lnTo>
                  <a:pt x="71046" y="551180"/>
                </a:lnTo>
                <a:lnTo>
                  <a:pt x="122035" y="551180"/>
                </a:lnTo>
                <a:lnTo>
                  <a:pt x="111582" y="535940"/>
                </a:lnTo>
                <a:lnTo>
                  <a:pt x="102657" y="527050"/>
                </a:lnTo>
                <a:lnTo>
                  <a:pt x="93257" y="523240"/>
                </a:lnTo>
                <a:lnTo>
                  <a:pt x="83384" y="520700"/>
                </a:lnTo>
                <a:close/>
              </a:path>
              <a:path w="773429" h="693419">
                <a:moveTo>
                  <a:pt x="122035" y="551180"/>
                </a:moveTo>
                <a:lnTo>
                  <a:pt x="82078" y="551180"/>
                </a:lnTo>
                <a:lnTo>
                  <a:pt x="91579" y="557530"/>
                </a:lnTo>
                <a:lnTo>
                  <a:pt x="98424" y="565150"/>
                </a:lnTo>
                <a:lnTo>
                  <a:pt x="101155" y="571500"/>
                </a:lnTo>
                <a:lnTo>
                  <a:pt x="99771" y="579120"/>
                </a:lnTo>
                <a:lnTo>
                  <a:pt x="97961" y="585470"/>
                </a:lnTo>
                <a:lnTo>
                  <a:pt x="94610" y="591820"/>
                </a:lnTo>
                <a:lnTo>
                  <a:pt x="89718" y="598170"/>
                </a:lnTo>
                <a:lnTo>
                  <a:pt x="83286" y="604520"/>
                </a:lnTo>
                <a:lnTo>
                  <a:pt x="81229" y="605790"/>
                </a:lnTo>
                <a:lnTo>
                  <a:pt x="78244" y="608330"/>
                </a:lnTo>
                <a:lnTo>
                  <a:pt x="74320" y="612140"/>
                </a:lnTo>
                <a:lnTo>
                  <a:pt x="110496" y="612140"/>
                </a:lnTo>
                <a:lnTo>
                  <a:pt x="120838" y="599440"/>
                </a:lnTo>
                <a:lnTo>
                  <a:pt x="128604" y="577850"/>
                </a:lnTo>
                <a:lnTo>
                  <a:pt x="125519" y="556260"/>
                </a:lnTo>
                <a:lnTo>
                  <a:pt x="122035" y="551180"/>
                </a:lnTo>
                <a:close/>
              </a:path>
              <a:path w="773429" h="693419">
                <a:moveTo>
                  <a:pt x="114655" y="455930"/>
                </a:moveTo>
                <a:lnTo>
                  <a:pt x="99059" y="480060"/>
                </a:lnTo>
                <a:lnTo>
                  <a:pt x="195541" y="581660"/>
                </a:lnTo>
                <a:lnTo>
                  <a:pt x="204345" y="589280"/>
                </a:lnTo>
                <a:lnTo>
                  <a:pt x="212602" y="593090"/>
                </a:lnTo>
                <a:lnTo>
                  <a:pt x="220314" y="593090"/>
                </a:lnTo>
                <a:lnTo>
                  <a:pt x="227482" y="588010"/>
                </a:lnTo>
                <a:lnTo>
                  <a:pt x="232201" y="582930"/>
                </a:lnTo>
                <a:lnTo>
                  <a:pt x="235024" y="576580"/>
                </a:lnTo>
                <a:lnTo>
                  <a:pt x="235949" y="570230"/>
                </a:lnTo>
                <a:lnTo>
                  <a:pt x="235170" y="565150"/>
                </a:lnTo>
                <a:lnTo>
                  <a:pt x="228541" y="565150"/>
                </a:lnTo>
                <a:lnTo>
                  <a:pt x="221772" y="563880"/>
                </a:lnTo>
                <a:lnTo>
                  <a:pt x="214667" y="560070"/>
                </a:lnTo>
                <a:lnTo>
                  <a:pt x="207225" y="553720"/>
                </a:lnTo>
                <a:lnTo>
                  <a:pt x="114655" y="455930"/>
                </a:lnTo>
                <a:close/>
              </a:path>
              <a:path w="773429" h="693419">
                <a:moveTo>
                  <a:pt x="234975" y="563880"/>
                </a:moveTo>
                <a:lnTo>
                  <a:pt x="228541" y="565150"/>
                </a:lnTo>
                <a:lnTo>
                  <a:pt x="235170" y="565150"/>
                </a:lnTo>
                <a:lnTo>
                  <a:pt x="234975" y="563880"/>
                </a:lnTo>
                <a:close/>
              </a:path>
              <a:path w="773429" h="693419">
                <a:moveTo>
                  <a:pt x="282309" y="449580"/>
                </a:moveTo>
                <a:lnTo>
                  <a:pt x="234453" y="449580"/>
                </a:lnTo>
                <a:lnTo>
                  <a:pt x="242603" y="450850"/>
                </a:lnTo>
                <a:lnTo>
                  <a:pt x="250151" y="455930"/>
                </a:lnTo>
                <a:lnTo>
                  <a:pt x="246176" y="458470"/>
                </a:lnTo>
                <a:lnTo>
                  <a:pt x="243014" y="461010"/>
                </a:lnTo>
                <a:lnTo>
                  <a:pt x="240639" y="463550"/>
                </a:lnTo>
                <a:lnTo>
                  <a:pt x="231364" y="472440"/>
                </a:lnTo>
                <a:lnTo>
                  <a:pt x="224285" y="482600"/>
                </a:lnTo>
                <a:lnTo>
                  <a:pt x="219401" y="492760"/>
                </a:lnTo>
                <a:lnTo>
                  <a:pt x="216712" y="501650"/>
                </a:lnTo>
                <a:lnTo>
                  <a:pt x="216217" y="511810"/>
                </a:lnTo>
                <a:lnTo>
                  <a:pt x="217911" y="520700"/>
                </a:lnTo>
                <a:lnTo>
                  <a:pt x="247603" y="548640"/>
                </a:lnTo>
                <a:lnTo>
                  <a:pt x="254787" y="548640"/>
                </a:lnTo>
                <a:lnTo>
                  <a:pt x="288391" y="529590"/>
                </a:lnTo>
                <a:lnTo>
                  <a:pt x="293329" y="521970"/>
                </a:lnTo>
                <a:lnTo>
                  <a:pt x="258957" y="521970"/>
                </a:lnTo>
                <a:lnTo>
                  <a:pt x="252948" y="520700"/>
                </a:lnTo>
                <a:lnTo>
                  <a:pt x="247230" y="515620"/>
                </a:lnTo>
                <a:lnTo>
                  <a:pt x="242156" y="508000"/>
                </a:lnTo>
                <a:lnTo>
                  <a:pt x="241944" y="499110"/>
                </a:lnTo>
                <a:lnTo>
                  <a:pt x="246595" y="488950"/>
                </a:lnTo>
                <a:lnTo>
                  <a:pt x="256108" y="477520"/>
                </a:lnTo>
                <a:lnTo>
                  <a:pt x="257835" y="476250"/>
                </a:lnTo>
                <a:lnTo>
                  <a:pt x="260731" y="473710"/>
                </a:lnTo>
                <a:lnTo>
                  <a:pt x="264807" y="471170"/>
                </a:lnTo>
                <a:lnTo>
                  <a:pt x="303933" y="471170"/>
                </a:lnTo>
                <a:lnTo>
                  <a:pt x="298665" y="466090"/>
                </a:lnTo>
                <a:lnTo>
                  <a:pt x="282309" y="449580"/>
                </a:lnTo>
                <a:close/>
              </a:path>
              <a:path w="773429" h="693419">
                <a:moveTo>
                  <a:pt x="303933" y="471170"/>
                </a:moveTo>
                <a:lnTo>
                  <a:pt x="264807" y="471170"/>
                </a:lnTo>
                <a:lnTo>
                  <a:pt x="272567" y="480060"/>
                </a:lnTo>
                <a:lnTo>
                  <a:pt x="279066" y="488950"/>
                </a:lnTo>
                <a:lnTo>
                  <a:pt x="258957" y="521970"/>
                </a:lnTo>
                <a:lnTo>
                  <a:pt x="293329" y="521970"/>
                </a:lnTo>
                <a:lnTo>
                  <a:pt x="297687" y="511810"/>
                </a:lnTo>
                <a:lnTo>
                  <a:pt x="298526" y="506730"/>
                </a:lnTo>
                <a:lnTo>
                  <a:pt x="297472" y="501650"/>
                </a:lnTo>
                <a:lnTo>
                  <a:pt x="318306" y="501650"/>
                </a:lnTo>
                <a:lnTo>
                  <a:pt x="322478" y="497840"/>
                </a:lnTo>
                <a:lnTo>
                  <a:pt x="324497" y="495300"/>
                </a:lnTo>
                <a:lnTo>
                  <a:pt x="327304" y="490220"/>
                </a:lnTo>
                <a:lnTo>
                  <a:pt x="327444" y="486410"/>
                </a:lnTo>
                <a:lnTo>
                  <a:pt x="326313" y="481330"/>
                </a:lnTo>
                <a:lnTo>
                  <a:pt x="320391" y="481330"/>
                </a:lnTo>
                <a:lnTo>
                  <a:pt x="313809" y="478790"/>
                </a:lnTo>
                <a:lnTo>
                  <a:pt x="306566" y="473710"/>
                </a:lnTo>
                <a:lnTo>
                  <a:pt x="303933" y="471170"/>
                </a:lnTo>
                <a:close/>
              </a:path>
              <a:path w="773429" h="693419">
                <a:moveTo>
                  <a:pt x="318306" y="501650"/>
                </a:moveTo>
                <a:lnTo>
                  <a:pt x="297472" y="501650"/>
                </a:lnTo>
                <a:lnTo>
                  <a:pt x="300710" y="502920"/>
                </a:lnTo>
                <a:lnTo>
                  <a:pt x="304507" y="504190"/>
                </a:lnTo>
                <a:lnTo>
                  <a:pt x="313270" y="504190"/>
                </a:lnTo>
                <a:lnTo>
                  <a:pt x="316915" y="502920"/>
                </a:lnTo>
                <a:lnTo>
                  <a:pt x="318306" y="501650"/>
                </a:lnTo>
                <a:close/>
              </a:path>
              <a:path w="773429" h="693419">
                <a:moveTo>
                  <a:pt x="239318" y="422910"/>
                </a:moveTo>
                <a:lnTo>
                  <a:pt x="201688" y="440690"/>
                </a:lnTo>
                <a:lnTo>
                  <a:pt x="181571" y="469900"/>
                </a:lnTo>
                <a:lnTo>
                  <a:pt x="200901" y="481330"/>
                </a:lnTo>
                <a:lnTo>
                  <a:pt x="203387" y="476250"/>
                </a:lnTo>
                <a:lnTo>
                  <a:pt x="206789" y="469900"/>
                </a:lnTo>
                <a:lnTo>
                  <a:pt x="211107" y="464820"/>
                </a:lnTo>
                <a:lnTo>
                  <a:pt x="216344" y="459740"/>
                </a:lnTo>
                <a:lnTo>
                  <a:pt x="225700" y="452120"/>
                </a:lnTo>
                <a:lnTo>
                  <a:pt x="234453" y="449580"/>
                </a:lnTo>
                <a:lnTo>
                  <a:pt x="282309" y="449580"/>
                </a:lnTo>
                <a:lnTo>
                  <a:pt x="281051" y="448310"/>
                </a:lnTo>
                <a:lnTo>
                  <a:pt x="269463" y="436880"/>
                </a:lnTo>
                <a:lnTo>
                  <a:pt x="258646" y="429260"/>
                </a:lnTo>
                <a:lnTo>
                  <a:pt x="248598" y="424180"/>
                </a:lnTo>
                <a:lnTo>
                  <a:pt x="239318" y="422910"/>
                </a:lnTo>
                <a:close/>
              </a:path>
              <a:path w="773429" h="693419">
                <a:moveTo>
                  <a:pt x="277901" y="372110"/>
                </a:moveTo>
                <a:lnTo>
                  <a:pt x="263359" y="386080"/>
                </a:lnTo>
                <a:lnTo>
                  <a:pt x="345744" y="472440"/>
                </a:lnTo>
                <a:lnTo>
                  <a:pt x="365950" y="453390"/>
                </a:lnTo>
                <a:lnTo>
                  <a:pt x="306374" y="389890"/>
                </a:lnTo>
                <a:lnTo>
                  <a:pt x="305892" y="386080"/>
                </a:lnTo>
                <a:lnTo>
                  <a:pt x="306539" y="381000"/>
                </a:lnTo>
                <a:lnTo>
                  <a:pt x="308571" y="375920"/>
                </a:lnTo>
                <a:lnTo>
                  <a:pt x="289306" y="375920"/>
                </a:lnTo>
                <a:lnTo>
                  <a:pt x="277901" y="372110"/>
                </a:lnTo>
                <a:close/>
              </a:path>
              <a:path w="773429" h="693419">
                <a:moveTo>
                  <a:pt x="380675" y="356870"/>
                </a:moveTo>
                <a:lnTo>
                  <a:pt x="328053" y="356870"/>
                </a:lnTo>
                <a:lnTo>
                  <a:pt x="340182" y="358140"/>
                </a:lnTo>
                <a:lnTo>
                  <a:pt x="346722" y="361950"/>
                </a:lnTo>
                <a:lnTo>
                  <a:pt x="401408" y="419100"/>
                </a:lnTo>
                <a:lnTo>
                  <a:pt x="421614" y="400050"/>
                </a:lnTo>
                <a:lnTo>
                  <a:pt x="380675" y="356870"/>
                </a:lnTo>
                <a:close/>
              </a:path>
              <a:path w="773429" h="693419">
                <a:moveTo>
                  <a:pt x="375691" y="279400"/>
                </a:moveTo>
                <a:lnTo>
                  <a:pt x="361137" y="292100"/>
                </a:lnTo>
                <a:lnTo>
                  <a:pt x="443534" y="379730"/>
                </a:lnTo>
                <a:lnTo>
                  <a:pt x="463740" y="360680"/>
                </a:lnTo>
                <a:lnTo>
                  <a:pt x="404164" y="297180"/>
                </a:lnTo>
                <a:lnTo>
                  <a:pt x="403682" y="293370"/>
                </a:lnTo>
                <a:lnTo>
                  <a:pt x="404329" y="288290"/>
                </a:lnTo>
                <a:lnTo>
                  <a:pt x="406361" y="283210"/>
                </a:lnTo>
                <a:lnTo>
                  <a:pt x="387095" y="283210"/>
                </a:lnTo>
                <a:lnTo>
                  <a:pt x="375691" y="279400"/>
                </a:lnTo>
                <a:close/>
              </a:path>
              <a:path w="773429" h="693419">
                <a:moveTo>
                  <a:pt x="337527" y="330200"/>
                </a:moveTo>
                <a:lnTo>
                  <a:pt x="328803" y="330200"/>
                </a:lnTo>
                <a:lnTo>
                  <a:pt x="320365" y="332740"/>
                </a:lnTo>
                <a:lnTo>
                  <a:pt x="292554" y="359410"/>
                </a:lnTo>
                <a:lnTo>
                  <a:pt x="289306" y="375920"/>
                </a:lnTo>
                <a:lnTo>
                  <a:pt x="308571" y="375920"/>
                </a:lnTo>
                <a:lnTo>
                  <a:pt x="310095" y="372110"/>
                </a:lnTo>
                <a:lnTo>
                  <a:pt x="312458" y="368300"/>
                </a:lnTo>
                <a:lnTo>
                  <a:pt x="321830" y="359410"/>
                </a:lnTo>
                <a:lnTo>
                  <a:pt x="328053" y="356870"/>
                </a:lnTo>
                <a:lnTo>
                  <a:pt x="380675" y="356870"/>
                </a:lnTo>
                <a:lnTo>
                  <a:pt x="371043" y="346710"/>
                </a:lnTo>
                <a:lnTo>
                  <a:pt x="363032" y="339090"/>
                </a:lnTo>
                <a:lnTo>
                  <a:pt x="354776" y="334010"/>
                </a:lnTo>
                <a:lnTo>
                  <a:pt x="346274" y="331470"/>
                </a:lnTo>
                <a:lnTo>
                  <a:pt x="337527" y="330200"/>
                </a:lnTo>
                <a:close/>
              </a:path>
              <a:path w="773429" h="693419">
                <a:moveTo>
                  <a:pt x="477261" y="262890"/>
                </a:moveTo>
                <a:lnTo>
                  <a:pt x="425843" y="262890"/>
                </a:lnTo>
                <a:lnTo>
                  <a:pt x="437959" y="265430"/>
                </a:lnTo>
                <a:lnTo>
                  <a:pt x="444512" y="269240"/>
                </a:lnTo>
                <a:lnTo>
                  <a:pt x="499198" y="326390"/>
                </a:lnTo>
                <a:lnTo>
                  <a:pt x="519404" y="307340"/>
                </a:lnTo>
                <a:lnTo>
                  <a:pt x="477261" y="262890"/>
                </a:lnTo>
                <a:close/>
              </a:path>
              <a:path w="773429" h="693419">
                <a:moveTo>
                  <a:pt x="435317" y="236220"/>
                </a:moveTo>
                <a:lnTo>
                  <a:pt x="395175" y="257810"/>
                </a:lnTo>
                <a:lnTo>
                  <a:pt x="387095" y="283210"/>
                </a:lnTo>
                <a:lnTo>
                  <a:pt x="406361" y="283210"/>
                </a:lnTo>
                <a:lnTo>
                  <a:pt x="407885" y="279400"/>
                </a:lnTo>
                <a:lnTo>
                  <a:pt x="410248" y="275590"/>
                </a:lnTo>
                <a:lnTo>
                  <a:pt x="419607" y="266700"/>
                </a:lnTo>
                <a:lnTo>
                  <a:pt x="425843" y="262890"/>
                </a:lnTo>
                <a:lnTo>
                  <a:pt x="477261" y="262890"/>
                </a:lnTo>
                <a:lnTo>
                  <a:pt x="468833" y="254000"/>
                </a:lnTo>
                <a:lnTo>
                  <a:pt x="460822" y="246380"/>
                </a:lnTo>
                <a:lnTo>
                  <a:pt x="452566" y="241300"/>
                </a:lnTo>
                <a:lnTo>
                  <a:pt x="444064" y="237490"/>
                </a:lnTo>
                <a:lnTo>
                  <a:pt x="435317" y="236220"/>
                </a:lnTo>
                <a:close/>
              </a:path>
              <a:path w="773429" h="693419">
                <a:moveTo>
                  <a:pt x="518700" y="210820"/>
                </a:moveTo>
                <a:lnTo>
                  <a:pt x="479983" y="210820"/>
                </a:lnTo>
                <a:lnTo>
                  <a:pt x="546620" y="280670"/>
                </a:lnTo>
                <a:lnTo>
                  <a:pt x="567169" y="261620"/>
                </a:lnTo>
                <a:lnTo>
                  <a:pt x="518700" y="210820"/>
                </a:lnTo>
                <a:close/>
              </a:path>
              <a:path w="773429" h="693419">
                <a:moveTo>
                  <a:pt x="522897" y="138430"/>
                </a:moveTo>
                <a:lnTo>
                  <a:pt x="508355" y="152400"/>
                </a:lnTo>
                <a:lnTo>
                  <a:pt x="590740" y="238760"/>
                </a:lnTo>
                <a:lnTo>
                  <a:pt x="610958" y="219710"/>
                </a:lnTo>
                <a:lnTo>
                  <a:pt x="551370" y="157480"/>
                </a:lnTo>
                <a:lnTo>
                  <a:pt x="550887" y="153670"/>
                </a:lnTo>
                <a:lnTo>
                  <a:pt x="551535" y="148590"/>
                </a:lnTo>
                <a:lnTo>
                  <a:pt x="553313" y="143510"/>
                </a:lnTo>
                <a:lnTo>
                  <a:pt x="534301" y="143510"/>
                </a:lnTo>
                <a:lnTo>
                  <a:pt x="522897" y="138430"/>
                </a:lnTo>
                <a:close/>
              </a:path>
              <a:path w="773429" h="693419">
                <a:moveTo>
                  <a:pt x="484771" y="175260"/>
                </a:moveTo>
                <a:lnTo>
                  <a:pt x="453135" y="205740"/>
                </a:lnTo>
                <a:lnTo>
                  <a:pt x="468883" y="222250"/>
                </a:lnTo>
                <a:lnTo>
                  <a:pt x="479983" y="210820"/>
                </a:lnTo>
                <a:lnTo>
                  <a:pt x="518700" y="210820"/>
                </a:lnTo>
                <a:lnTo>
                  <a:pt x="484771" y="175260"/>
                </a:lnTo>
                <a:close/>
              </a:path>
              <a:path w="773429" h="693419">
                <a:moveTo>
                  <a:pt x="624478" y="123190"/>
                </a:moveTo>
                <a:lnTo>
                  <a:pt x="573049" y="123190"/>
                </a:lnTo>
                <a:lnTo>
                  <a:pt x="585177" y="124460"/>
                </a:lnTo>
                <a:lnTo>
                  <a:pt x="591718" y="128270"/>
                </a:lnTo>
                <a:lnTo>
                  <a:pt x="646404" y="186690"/>
                </a:lnTo>
                <a:lnTo>
                  <a:pt x="666610" y="167640"/>
                </a:lnTo>
                <a:lnTo>
                  <a:pt x="624478" y="123190"/>
                </a:lnTo>
                <a:close/>
              </a:path>
              <a:path w="773429" h="693419">
                <a:moveTo>
                  <a:pt x="449795" y="146050"/>
                </a:moveTo>
                <a:lnTo>
                  <a:pt x="445935" y="148590"/>
                </a:lnTo>
                <a:lnTo>
                  <a:pt x="439445" y="153670"/>
                </a:lnTo>
                <a:lnTo>
                  <a:pt x="437769" y="157480"/>
                </a:lnTo>
                <a:lnTo>
                  <a:pt x="437540" y="166370"/>
                </a:lnTo>
                <a:lnTo>
                  <a:pt x="439026" y="170180"/>
                </a:lnTo>
                <a:lnTo>
                  <a:pt x="445198" y="177800"/>
                </a:lnTo>
                <a:lnTo>
                  <a:pt x="448983" y="179070"/>
                </a:lnTo>
                <a:lnTo>
                  <a:pt x="457949" y="179070"/>
                </a:lnTo>
                <a:lnTo>
                  <a:pt x="461810" y="177800"/>
                </a:lnTo>
                <a:lnTo>
                  <a:pt x="468299" y="171450"/>
                </a:lnTo>
                <a:lnTo>
                  <a:pt x="469976" y="167640"/>
                </a:lnTo>
                <a:lnTo>
                  <a:pt x="470204" y="158750"/>
                </a:lnTo>
                <a:lnTo>
                  <a:pt x="468718" y="154940"/>
                </a:lnTo>
                <a:lnTo>
                  <a:pt x="462546" y="148590"/>
                </a:lnTo>
                <a:lnTo>
                  <a:pt x="458762" y="147320"/>
                </a:lnTo>
                <a:lnTo>
                  <a:pt x="449795" y="146050"/>
                </a:lnTo>
                <a:close/>
              </a:path>
              <a:path w="773429" h="693419">
                <a:moveTo>
                  <a:pt x="772182" y="100330"/>
                </a:moveTo>
                <a:lnTo>
                  <a:pt x="739762" y="100330"/>
                </a:lnTo>
                <a:lnTo>
                  <a:pt x="747572" y="107950"/>
                </a:lnTo>
                <a:lnTo>
                  <a:pt x="747966" y="113030"/>
                </a:lnTo>
                <a:lnTo>
                  <a:pt x="719181" y="143510"/>
                </a:lnTo>
                <a:lnTo>
                  <a:pt x="701001" y="147320"/>
                </a:lnTo>
                <a:lnTo>
                  <a:pt x="703211" y="175260"/>
                </a:lnTo>
                <a:lnTo>
                  <a:pt x="739984" y="161290"/>
                </a:lnTo>
                <a:lnTo>
                  <a:pt x="768685" y="127000"/>
                </a:lnTo>
                <a:lnTo>
                  <a:pt x="773055" y="107950"/>
                </a:lnTo>
                <a:lnTo>
                  <a:pt x="772182" y="100330"/>
                </a:lnTo>
                <a:close/>
              </a:path>
              <a:path w="773429" h="693419">
                <a:moveTo>
                  <a:pt x="582523" y="96520"/>
                </a:moveTo>
                <a:lnTo>
                  <a:pt x="542381" y="118110"/>
                </a:lnTo>
                <a:lnTo>
                  <a:pt x="534301" y="143510"/>
                </a:lnTo>
                <a:lnTo>
                  <a:pt x="553313" y="143510"/>
                </a:lnTo>
                <a:lnTo>
                  <a:pt x="555091" y="138430"/>
                </a:lnTo>
                <a:lnTo>
                  <a:pt x="557453" y="134620"/>
                </a:lnTo>
                <a:lnTo>
                  <a:pt x="566826" y="125730"/>
                </a:lnTo>
                <a:lnTo>
                  <a:pt x="573049" y="123190"/>
                </a:lnTo>
                <a:lnTo>
                  <a:pt x="624478" y="123190"/>
                </a:lnTo>
                <a:lnTo>
                  <a:pt x="616051" y="114300"/>
                </a:lnTo>
                <a:lnTo>
                  <a:pt x="608035" y="106680"/>
                </a:lnTo>
                <a:lnTo>
                  <a:pt x="599778" y="101600"/>
                </a:lnTo>
                <a:lnTo>
                  <a:pt x="591275" y="97790"/>
                </a:lnTo>
                <a:lnTo>
                  <a:pt x="582523" y="96520"/>
                </a:lnTo>
                <a:close/>
              </a:path>
              <a:path w="773429" h="693419">
                <a:moveTo>
                  <a:pt x="685939" y="109220"/>
                </a:moveTo>
                <a:lnTo>
                  <a:pt x="668693" y="109220"/>
                </a:lnTo>
                <a:lnTo>
                  <a:pt x="666864" y="114300"/>
                </a:lnTo>
                <a:lnTo>
                  <a:pt x="666102" y="118110"/>
                </a:lnTo>
                <a:lnTo>
                  <a:pt x="666711" y="128270"/>
                </a:lnTo>
                <a:lnTo>
                  <a:pt x="668235" y="132080"/>
                </a:lnTo>
                <a:lnTo>
                  <a:pt x="670953" y="134620"/>
                </a:lnTo>
                <a:lnTo>
                  <a:pt x="678492" y="140970"/>
                </a:lnTo>
                <a:lnTo>
                  <a:pt x="686860" y="140970"/>
                </a:lnTo>
                <a:lnTo>
                  <a:pt x="696056" y="138430"/>
                </a:lnTo>
                <a:lnTo>
                  <a:pt x="706081" y="130810"/>
                </a:lnTo>
                <a:lnTo>
                  <a:pt x="708355" y="128270"/>
                </a:lnTo>
                <a:lnTo>
                  <a:pt x="711466" y="124460"/>
                </a:lnTo>
                <a:lnTo>
                  <a:pt x="719378" y="115570"/>
                </a:lnTo>
                <a:lnTo>
                  <a:pt x="720415" y="114300"/>
                </a:lnTo>
                <a:lnTo>
                  <a:pt x="689089" y="114300"/>
                </a:lnTo>
                <a:lnTo>
                  <a:pt x="685838" y="110490"/>
                </a:lnTo>
                <a:lnTo>
                  <a:pt x="685939" y="109220"/>
                </a:lnTo>
                <a:close/>
              </a:path>
              <a:path w="773429" h="693419">
                <a:moveTo>
                  <a:pt x="739676" y="74930"/>
                </a:moveTo>
                <a:lnTo>
                  <a:pt x="706094" y="96520"/>
                </a:lnTo>
                <a:lnTo>
                  <a:pt x="699782" y="105410"/>
                </a:lnTo>
                <a:lnTo>
                  <a:pt x="697369" y="107950"/>
                </a:lnTo>
                <a:lnTo>
                  <a:pt x="691972" y="114300"/>
                </a:lnTo>
                <a:lnTo>
                  <a:pt x="720415" y="114300"/>
                </a:lnTo>
                <a:lnTo>
                  <a:pt x="722490" y="111760"/>
                </a:lnTo>
                <a:lnTo>
                  <a:pt x="733120" y="101600"/>
                </a:lnTo>
                <a:lnTo>
                  <a:pt x="739762" y="100330"/>
                </a:lnTo>
                <a:lnTo>
                  <a:pt x="772182" y="100330"/>
                </a:lnTo>
                <a:lnTo>
                  <a:pt x="769160" y="92710"/>
                </a:lnTo>
                <a:lnTo>
                  <a:pt x="763993" y="85090"/>
                </a:lnTo>
                <a:lnTo>
                  <a:pt x="752271" y="77470"/>
                </a:lnTo>
                <a:lnTo>
                  <a:pt x="739676" y="74930"/>
                </a:lnTo>
                <a:close/>
              </a:path>
              <a:path w="773429" h="693419">
                <a:moveTo>
                  <a:pt x="681913" y="0"/>
                </a:moveTo>
                <a:lnTo>
                  <a:pt x="655878" y="0"/>
                </a:lnTo>
                <a:lnTo>
                  <a:pt x="656628" y="16510"/>
                </a:lnTo>
                <a:lnTo>
                  <a:pt x="644710" y="21590"/>
                </a:lnTo>
                <a:lnTo>
                  <a:pt x="618076" y="54610"/>
                </a:lnTo>
                <a:lnTo>
                  <a:pt x="616445" y="63500"/>
                </a:lnTo>
                <a:lnTo>
                  <a:pt x="616569" y="73660"/>
                </a:lnTo>
                <a:lnTo>
                  <a:pt x="646545" y="109220"/>
                </a:lnTo>
                <a:lnTo>
                  <a:pt x="657165" y="110490"/>
                </a:lnTo>
                <a:lnTo>
                  <a:pt x="668693" y="109220"/>
                </a:lnTo>
                <a:lnTo>
                  <a:pt x="685939" y="109220"/>
                </a:lnTo>
                <a:lnTo>
                  <a:pt x="688695" y="101600"/>
                </a:lnTo>
                <a:lnTo>
                  <a:pt x="689571" y="99060"/>
                </a:lnTo>
                <a:lnTo>
                  <a:pt x="689952" y="99060"/>
                </a:lnTo>
                <a:lnTo>
                  <a:pt x="693699" y="96520"/>
                </a:lnTo>
                <a:lnTo>
                  <a:pt x="696366" y="93980"/>
                </a:lnTo>
                <a:lnTo>
                  <a:pt x="698423" y="92710"/>
                </a:lnTo>
                <a:lnTo>
                  <a:pt x="699884" y="91440"/>
                </a:lnTo>
                <a:lnTo>
                  <a:pt x="705956" y="85090"/>
                </a:lnTo>
                <a:lnTo>
                  <a:pt x="658901" y="85090"/>
                </a:lnTo>
                <a:lnTo>
                  <a:pt x="653605" y="82550"/>
                </a:lnTo>
                <a:lnTo>
                  <a:pt x="648779" y="77470"/>
                </a:lnTo>
                <a:lnTo>
                  <a:pt x="644461" y="72390"/>
                </a:lnTo>
                <a:lnTo>
                  <a:pt x="642391" y="67310"/>
                </a:lnTo>
                <a:lnTo>
                  <a:pt x="642759" y="55880"/>
                </a:lnTo>
                <a:lnTo>
                  <a:pt x="645172" y="50800"/>
                </a:lnTo>
                <a:lnTo>
                  <a:pt x="654278" y="41910"/>
                </a:lnTo>
                <a:lnTo>
                  <a:pt x="659320" y="40640"/>
                </a:lnTo>
                <a:lnTo>
                  <a:pt x="709162" y="40640"/>
                </a:lnTo>
                <a:lnTo>
                  <a:pt x="707032" y="36830"/>
                </a:lnTo>
                <a:lnTo>
                  <a:pt x="678916" y="15240"/>
                </a:lnTo>
                <a:lnTo>
                  <a:pt x="681913" y="0"/>
                </a:lnTo>
                <a:close/>
              </a:path>
              <a:path w="773429" h="693419">
                <a:moveTo>
                  <a:pt x="709162" y="40640"/>
                </a:moveTo>
                <a:lnTo>
                  <a:pt x="670598" y="40640"/>
                </a:lnTo>
                <a:lnTo>
                  <a:pt x="675474" y="43180"/>
                </a:lnTo>
                <a:lnTo>
                  <a:pt x="684568" y="53340"/>
                </a:lnTo>
                <a:lnTo>
                  <a:pt x="687184" y="58420"/>
                </a:lnTo>
                <a:lnTo>
                  <a:pt x="687666" y="68580"/>
                </a:lnTo>
                <a:lnTo>
                  <a:pt x="685380" y="73660"/>
                </a:lnTo>
                <a:lnTo>
                  <a:pt x="675741" y="83820"/>
                </a:lnTo>
                <a:lnTo>
                  <a:pt x="670445" y="85090"/>
                </a:lnTo>
                <a:lnTo>
                  <a:pt x="705956" y="85090"/>
                </a:lnTo>
                <a:lnTo>
                  <a:pt x="710384" y="77470"/>
                </a:lnTo>
                <a:lnTo>
                  <a:pt x="713168" y="69850"/>
                </a:lnTo>
                <a:lnTo>
                  <a:pt x="714311" y="60960"/>
                </a:lnTo>
                <a:lnTo>
                  <a:pt x="713718" y="52070"/>
                </a:lnTo>
                <a:lnTo>
                  <a:pt x="711292" y="44450"/>
                </a:lnTo>
                <a:lnTo>
                  <a:pt x="709162" y="40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FD7A6A5E-469A-4FB5-A10A-9BA91A5418BA}"/>
              </a:ext>
            </a:extLst>
          </p:cNvPr>
          <p:cNvSpPr txBox="1"/>
          <p:nvPr/>
        </p:nvSpPr>
        <p:spPr>
          <a:xfrm rot="840000">
            <a:off x="5030335" y="2035682"/>
            <a:ext cx="134073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 rtl="0">
              <a:lnSpc>
                <a:spcPts val="1600"/>
              </a:lnSpc>
            </a:pPr>
            <a:r>
              <a:rPr sz="2400" b="1" spc="-22" baseline="1736" dirty="0">
                <a:solidFill>
                  <a:srgbClr val="FFFFFF"/>
                </a:solidFill>
                <a:latin typeface="Trebuchet MS"/>
                <a:cs typeface="Trebuchet MS"/>
              </a:rPr>
              <a:t>Requirem</a:t>
            </a:r>
            <a:r>
              <a:rPr sz="1600" b="1" spc="-15" dirty="0">
                <a:solidFill>
                  <a:srgbClr val="FFFFFF"/>
                </a:solidFill>
                <a:latin typeface="Trebuchet MS"/>
                <a:cs typeface="Trebuchet MS"/>
              </a:rPr>
              <a:t>ents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5DB70E97-FC5B-4CBB-994B-4B3C50B9029F}"/>
              </a:ext>
            </a:extLst>
          </p:cNvPr>
          <p:cNvSpPr txBox="1"/>
          <p:nvPr/>
        </p:nvSpPr>
        <p:spPr>
          <a:xfrm rot="840000">
            <a:off x="5244342" y="2268945"/>
            <a:ext cx="789241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 rtl="0">
              <a:lnSpc>
                <a:spcPts val="1600"/>
              </a:lnSpc>
            </a:pPr>
            <a:r>
              <a:rPr sz="2400" b="1" baseline="1736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400" b="1" spc="-22" baseline="1736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60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600" b="1" spc="-15" dirty="0">
                <a:solidFill>
                  <a:srgbClr val="FFFFFF"/>
                </a:solidFill>
                <a:latin typeface="Trebuchet MS"/>
                <a:cs typeface="Trebuchet MS"/>
              </a:rPr>
              <a:t>ys</a:t>
            </a:r>
            <a:r>
              <a:rPr sz="1600" b="1" spc="-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C10C2750-6327-41B5-AFC0-D2160912DEAE}"/>
              </a:ext>
            </a:extLst>
          </p:cNvPr>
          <p:cNvSpPr/>
          <p:nvPr/>
        </p:nvSpPr>
        <p:spPr>
          <a:xfrm>
            <a:off x="3642842" y="4517428"/>
            <a:ext cx="939165" cy="662940"/>
          </a:xfrm>
          <a:custGeom>
            <a:avLst/>
            <a:gdLst/>
            <a:ahLst/>
            <a:cxnLst/>
            <a:rect l="l" t="t" r="r" b="b"/>
            <a:pathLst>
              <a:path w="939164" h="662939">
                <a:moveTo>
                  <a:pt x="803516" y="604520"/>
                </a:moveTo>
                <a:lnTo>
                  <a:pt x="777468" y="614680"/>
                </a:lnTo>
                <a:lnTo>
                  <a:pt x="783967" y="626110"/>
                </a:lnTo>
                <a:lnTo>
                  <a:pt x="792032" y="637540"/>
                </a:lnTo>
                <a:lnTo>
                  <a:pt x="832731" y="661670"/>
                </a:lnTo>
                <a:lnTo>
                  <a:pt x="842518" y="662940"/>
                </a:lnTo>
                <a:lnTo>
                  <a:pt x="852208" y="662940"/>
                </a:lnTo>
                <a:lnTo>
                  <a:pt x="883011" y="638810"/>
                </a:lnTo>
                <a:lnTo>
                  <a:pt x="838695" y="638810"/>
                </a:lnTo>
                <a:lnTo>
                  <a:pt x="832319" y="636270"/>
                </a:lnTo>
                <a:lnTo>
                  <a:pt x="825322" y="632460"/>
                </a:lnTo>
                <a:lnTo>
                  <a:pt x="818080" y="627380"/>
                </a:lnTo>
                <a:lnTo>
                  <a:pt x="812033" y="621030"/>
                </a:lnTo>
                <a:lnTo>
                  <a:pt x="807178" y="613410"/>
                </a:lnTo>
                <a:lnTo>
                  <a:pt x="803516" y="604520"/>
                </a:lnTo>
                <a:close/>
              </a:path>
              <a:path w="939164" h="662939">
                <a:moveTo>
                  <a:pt x="867014" y="497840"/>
                </a:moveTo>
                <a:lnTo>
                  <a:pt x="830033" y="519430"/>
                </a:lnTo>
                <a:lnTo>
                  <a:pt x="823950" y="541020"/>
                </a:lnTo>
                <a:lnTo>
                  <a:pt x="825265" y="552450"/>
                </a:lnTo>
                <a:lnTo>
                  <a:pt x="829487" y="562610"/>
                </a:lnTo>
                <a:lnTo>
                  <a:pt x="820331" y="562610"/>
                </a:lnTo>
                <a:lnTo>
                  <a:pt x="811047" y="566420"/>
                </a:lnTo>
                <a:lnTo>
                  <a:pt x="807758" y="568960"/>
                </a:lnTo>
                <a:lnTo>
                  <a:pt x="805815" y="572770"/>
                </a:lnTo>
                <a:lnTo>
                  <a:pt x="802950" y="581660"/>
                </a:lnTo>
                <a:lnTo>
                  <a:pt x="804491" y="589280"/>
                </a:lnTo>
                <a:lnTo>
                  <a:pt x="810437" y="596900"/>
                </a:lnTo>
                <a:lnTo>
                  <a:pt x="820788" y="604520"/>
                </a:lnTo>
                <a:lnTo>
                  <a:pt x="823518" y="605790"/>
                </a:lnTo>
                <a:lnTo>
                  <a:pt x="827760" y="608330"/>
                </a:lnTo>
                <a:lnTo>
                  <a:pt x="839279" y="612140"/>
                </a:lnTo>
                <a:lnTo>
                  <a:pt x="856310" y="622300"/>
                </a:lnTo>
                <a:lnTo>
                  <a:pt x="859586" y="627380"/>
                </a:lnTo>
                <a:lnTo>
                  <a:pt x="854024" y="637540"/>
                </a:lnTo>
                <a:lnTo>
                  <a:pt x="850125" y="638810"/>
                </a:lnTo>
                <a:lnTo>
                  <a:pt x="883011" y="638810"/>
                </a:lnTo>
                <a:lnTo>
                  <a:pt x="885196" y="632460"/>
                </a:lnTo>
                <a:lnTo>
                  <a:pt x="883556" y="619760"/>
                </a:lnTo>
                <a:lnTo>
                  <a:pt x="875465" y="608330"/>
                </a:lnTo>
                <a:lnTo>
                  <a:pt x="860920" y="598170"/>
                </a:lnTo>
                <a:lnTo>
                  <a:pt x="857554" y="596900"/>
                </a:lnTo>
                <a:lnTo>
                  <a:pt x="853211" y="594360"/>
                </a:lnTo>
                <a:lnTo>
                  <a:pt x="842619" y="591820"/>
                </a:lnTo>
                <a:lnTo>
                  <a:pt x="838962" y="589280"/>
                </a:lnTo>
                <a:lnTo>
                  <a:pt x="832472" y="586740"/>
                </a:lnTo>
                <a:lnTo>
                  <a:pt x="830960" y="584200"/>
                </a:lnTo>
                <a:lnTo>
                  <a:pt x="833272" y="579120"/>
                </a:lnTo>
                <a:lnTo>
                  <a:pt x="909718" y="579120"/>
                </a:lnTo>
                <a:lnTo>
                  <a:pt x="910974" y="577850"/>
                </a:lnTo>
                <a:lnTo>
                  <a:pt x="916393" y="570230"/>
                </a:lnTo>
                <a:lnTo>
                  <a:pt x="916994" y="568960"/>
                </a:lnTo>
                <a:lnTo>
                  <a:pt x="873747" y="568960"/>
                </a:lnTo>
                <a:lnTo>
                  <a:pt x="868273" y="567690"/>
                </a:lnTo>
                <a:lnTo>
                  <a:pt x="856665" y="561340"/>
                </a:lnTo>
                <a:lnTo>
                  <a:pt x="853097" y="557530"/>
                </a:lnTo>
                <a:lnTo>
                  <a:pt x="850417" y="546100"/>
                </a:lnTo>
                <a:lnTo>
                  <a:pt x="851458" y="539750"/>
                </a:lnTo>
                <a:lnTo>
                  <a:pt x="854900" y="534670"/>
                </a:lnTo>
                <a:lnTo>
                  <a:pt x="857973" y="528320"/>
                </a:lnTo>
                <a:lnTo>
                  <a:pt x="862253" y="525780"/>
                </a:lnTo>
                <a:lnTo>
                  <a:pt x="873188" y="521970"/>
                </a:lnTo>
                <a:lnTo>
                  <a:pt x="912891" y="521970"/>
                </a:lnTo>
                <a:lnTo>
                  <a:pt x="911026" y="519430"/>
                </a:lnTo>
                <a:lnTo>
                  <a:pt x="876133" y="499110"/>
                </a:lnTo>
                <a:lnTo>
                  <a:pt x="867014" y="497840"/>
                </a:lnTo>
                <a:close/>
              </a:path>
              <a:path w="939164" h="662939">
                <a:moveTo>
                  <a:pt x="909718" y="579120"/>
                </a:moveTo>
                <a:lnTo>
                  <a:pt x="845248" y="579120"/>
                </a:lnTo>
                <a:lnTo>
                  <a:pt x="845693" y="580390"/>
                </a:lnTo>
                <a:lnTo>
                  <a:pt x="849388" y="582930"/>
                </a:lnTo>
                <a:lnTo>
                  <a:pt x="852144" y="584200"/>
                </a:lnTo>
                <a:lnTo>
                  <a:pt x="854405" y="586740"/>
                </a:lnTo>
                <a:lnTo>
                  <a:pt x="856157" y="586740"/>
                </a:lnTo>
                <a:lnTo>
                  <a:pt x="864461" y="590550"/>
                </a:lnTo>
                <a:lnTo>
                  <a:pt x="872797" y="593090"/>
                </a:lnTo>
                <a:lnTo>
                  <a:pt x="881168" y="593090"/>
                </a:lnTo>
                <a:lnTo>
                  <a:pt x="889571" y="591820"/>
                </a:lnTo>
                <a:lnTo>
                  <a:pt x="897562" y="589280"/>
                </a:lnTo>
                <a:lnTo>
                  <a:pt x="904697" y="584200"/>
                </a:lnTo>
                <a:lnTo>
                  <a:pt x="909718" y="579120"/>
                </a:lnTo>
                <a:close/>
              </a:path>
              <a:path w="939164" h="662939">
                <a:moveTo>
                  <a:pt x="809505" y="462280"/>
                </a:moveTo>
                <a:lnTo>
                  <a:pt x="768273" y="462280"/>
                </a:lnTo>
                <a:lnTo>
                  <a:pt x="772642" y="463550"/>
                </a:lnTo>
                <a:lnTo>
                  <a:pt x="783907" y="469900"/>
                </a:lnTo>
                <a:lnTo>
                  <a:pt x="788301" y="474980"/>
                </a:lnTo>
                <a:lnTo>
                  <a:pt x="790498" y="487680"/>
                </a:lnTo>
                <a:lnTo>
                  <a:pt x="788543" y="495300"/>
                </a:lnTo>
                <a:lnTo>
                  <a:pt x="749617" y="563880"/>
                </a:lnTo>
                <a:lnTo>
                  <a:pt x="773925" y="577850"/>
                </a:lnTo>
                <a:lnTo>
                  <a:pt x="809917" y="513080"/>
                </a:lnTo>
                <a:lnTo>
                  <a:pt x="814548" y="504190"/>
                </a:lnTo>
                <a:lnTo>
                  <a:pt x="817221" y="494030"/>
                </a:lnTo>
                <a:lnTo>
                  <a:pt x="817934" y="485140"/>
                </a:lnTo>
                <a:lnTo>
                  <a:pt x="816686" y="476250"/>
                </a:lnTo>
                <a:lnTo>
                  <a:pt x="813568" y="468630"/>
                </a:lnTo>
                <a:lnTo>
                  <a:pt x="809505" y="462280"/>
                </a:lnTo>
                <a:close/>
              </a:path>
              <a:path w="939164" h="662939">
                <a:moveTo>
                  <a:pt x="912891" y="521970"/>
                </a:moveTo>
                <a:lnTo>
                  <a:pt x="873188" y="521970"/>
                </a:lnTo>
                <a:lnTo>
                  <a:pt x="878738" y="523240"/>
                </a:lnTo>
                <a:lnTo>
                  <a:pt x="889685" y="529590"/>
                </a:lnTo>
                <a:lnTo>
                  <a:pt x="893025" y="533400"/>
                </a:lnTo>
                <a:lnTo>
                  <a:pt x="895680" y="544830"/>
                </a:lnTo>
                <a:lnTo>
                  <a:pt x="894880" y="549910"/>
                </a:lnTo>
                <a:lnTo>
                  <a:pt x="888403" y="561340"/>
                </a:lnTo>
                <a:lnTo>
                  <a:pt x="884059" y="565150"/>
                </a:lnTo>
                <a:lnTo>
                  <a:pt x="873747" y="568960"/>
                </a:lnTo>
                <a:lnTo>
                  <a:pt x="916994" y="568960"/>
                </a:lnTo>
                <a:lnTo>
                  <a:pt x="919394" y="563880"/>
                </a:lnTo>
                <a:lnTo>
                  <a:pt x="921407" y="557530"/>
                </a:lnTo>
                <a:lnTo>
                  <a:pt x="922433" y="551180"/>
                </a:lnTo>
                <a:lnTo>
                  <a:pt x="922477" y="544830"/>
                </a:lnTo>
                <a:lnTo>
                  <a:pt x="938822" y="543560"/>
                </a:lnTo>
                <a:lnTo>
                  <a:pt x="932583" y="524510"/>
                </a:lnTo>
                <a:lnTo>
                  <a:pt x="914755" y="524510"/>
                </a:lnTo>
                <a:lnTo>
                  <a:pt x="912891" y="521970"/>
                </a:lnTo>
                <a:close/>
              </a:path>
              <a:path w="939164" h="662939">
                <a:moveTo>
                  <a:pt x="741337" y="421640"/>
                </a:moveTo>
                <a:lnTo>
                  <a:pt x="682688" y="525780"/>
                </a:lnTo>
                <a:lnTo>
                  <a:pt x="706983" y="539750"/>
                </a:lnTo>
                <a:lnTo>
                  <a:pt x="749401" y="464820"/>
                </a:lnTo>
                <a:lnTo>
                  <a:pt x="753351" y="462280"/>
                </a:lnTo>
                <a:lnTo>
                  <a:pt x="809505" y="462280"/>
                </a:lnTo>
                <a:lnTo>
                  <a:pt x="808693" y="461010"/>
                </a:lnTo>
                <a:lnTo>
                  <a:pt x="802057" y="454660"/>
                </a:lnTo>
                <a:lnTo>
                  <a:pt x="793661" y="448310"/>
                </a:lnTo>
                <a:lnTo>
                  <a:pt x="784169" y="444500"/>
                </a:lnTo>
                <a:lnTo>
                  <a:pt x="757821" y="444500"/>
                </a:lnTo>
                <a:lnTo>
                  <a:pt x="758825" y="431800"/>
                </a:lnTo>
                <a:lnTo>
                  <a:pt x="741337" y="421640"/>
                </a:lnTo>
                <a:close/>
              </a:path>
              <a:path w="939164" h="662939">
                <a:moveTo>
                  <a:pt x="930503" y="518160"/>
                </a:moveTo>
                <a:lnTo>
                  <a:pt x="914755" y="524510"/>
                </a:lnTo>
                <a:lnTo>
                  <a:pt x="932583" y="524510"/>
                </a:lnTo>
                <a:lnTo>
                  <a:pt x="930503" y="518160"/>
                </a:lnTo>
                <a:close/>
              </a:path>
              <a:path w="939164" h="662939">
                <a:moveTo>
                  <a:pt x="674928" y="384810"/>
                </a:moveTo>
                <a:lnTo>
                  <a:pt x="663714" y="405130"/>
                </a:lnTo>
                <a:lnTo>
                  <a:pt x="677062" y="411480"/>
                </a:lnTo>
                <a:lnTo>
                  <a:pt x="629627" y="496570"/>
                </a:lnTo>
                <a:lnTo>
                  <a:pt x="654329" y="510540"/>
                </a:lnTo>
                <a:lnTo>
                  <a:pt x="712978" y="406400"/>
                </a:lnTo>
                <a:lnTo>
                  <a:pt x="674928" y="384810"/>
                </a:lnTo>
                <a:close/>
              </a:path>
              <a:path w="939164" h="662939">
                <a:moveTo>
                  <a:pt x="526491" y="448310"/>
                </a:moveTo>
                <a:lnTo>
                  <a:pt x="500443" y="458470"/>
                </a:lnTo>
                <a:lnTo>
                  <a:pt x="506949" y="471170"/>
                </a:lnTo>
                <a:lnTo>
                  <a:pt x="515016" y="481330"/>
                </a:lnTo>
                <a:lnTo>
                  <a:pt x="524646" y="490220"/>
                </a:lnTo>
                <a:lnTo>
                  <a:pt x="535838" y="497840"/>
                </a:lnTo>
                <a:lnTo>
                  <a:pt x="555707" y="505460"/>
                </a:lnTo>
                <a:lnTo>
                  <a:pt x="565499" y="508000"/>
                </a:lnTo>
                <a:lnTo>
                  <a:pt x="575195" y="508000"/>
                </a:lnTo>
                <a:lnTo>
                  <a:pt x="605770" y="483870"/>
                </a:lnTo>
                <a:lnTo>
                  <a:pt x="573112" y="483870"/>
                </a:lnTo>
                <a:lnTo>
                  <a:pt x="561670" y="482600"/>
                </a:lnTo>
                <a:lnTo>
                  <a:pt x="530155" y="457200"/>
                </a:lnTo>
                <a:lnTo>
                  <a:pt x="526491" y="448310"/>
                </a:lnTo>
                <a:close/>
              </a:path>
              <a:path w="939164" h="662939">
                <a:moveTo>
                  <a:pt x="599120" y="342900"/>
                </a:moveTo>
                <a:lnTo>
                  <a:pt x="580821" y="342900"/>
                </a:lnTo>
                <a:lnTo>
                  <a:pt x="572175" y="346710"/>
                </a:lnTo>
                <a:lnTo>
                  <a:pt x="546930" y="384810"/>
                </a:lnTo>
                <a:lnTo>
                  <a:pt x="548245" y="396240"/>
                </a:lnTo>
                <a:lnTo>
                  <a:pt x="552462" y="406400"/>
                </a:lnTo>
                <a:lnTo>
                  <a:pt x="543306" y="406400"/>
                </a:lnTo>
                <a:lnTo>
                  <a:pt x="534022" y="410210"/>
                </a:lnTo>
                <a:lnTo>
                  <a:pt x="530732" y="412750"/>
                </a:lnTo>
                <a:lnTo>
                  <a:pt x="528802" y="416560"/>
                </a:lnTo>
                <a:lnTo>
                  <a:pt x="525930" y="425450"/>
                </a:lnTo>
                <a:lnTo>
                  <a:pt x="527469" y="433070"/>
                </a:lnTo>
                <a:lnTo>
                  <a:pt x="533417" y="440690"/>
                </a:lnTo>
                <a:lnTo>
                  <a:pt x="543775" y="448310"/>
                </a:lnTo>
                <a:lnTo>
                  <a:pt x="546493" y="449580"/>
                </a:lnTo>
                <a:lnTo>
                  <a:pt x="550735" y="452120"/>
                </a:lnTo>
                <a:lnTo>
                  <a:pt x="562267" y="457200"/>
                </a:lnTo>
                <a:lnTo>
                  <a:pt x="566508" y="458470"/>
                </a:lnTo>
                <a:lnTo>
                  <a:pt x="579285" y="466090"/>
                </a:lnTo>
                <a:lnTo>
                  <a:pt x="582574" y="472440"/>
                </a:lnTo>
                <a:lnTo>
                  <a:pt x="576999" y="481330"/>
                </a:lnTo>
                <a:lnTo>
                  <a:pt x="573112" y="483870"/>
                </a:lnTo>
                <a:lnTo>
                  <a:pt x="605770" y="483870"/>
                </a:lnTo>
                <a:lnTo>
                  <a:pt x="608177" y="477520"/>
                </a:lnTo>
                <a:lnTo>
                  <a:pt x="606537" y="464820"/>
                </a:lnTo>
                <a:lnTo>
                  <a:pt x="598447" y="453390"/>
                </a:lnTo>
                <a:lnTo>
                  <a:pt x="583907" y="441960"/>
                </a:lnTo>
                <a:lnTo>
                  <a:pt x="580529" y="440690"/>
                </a:lnTo>
                <a:lnTo>
                  <a:pt x="576199" y="438150"/>
                </a:lnTo>
                <a:lnTo>
                  <a:pt x="565594" y="435610"/>
                </a:lnTo>
                <a:lnTo>
                  <a:pt x="561949" y="434340"/>
                </a:lnTo>
                <a:lnTo>
                  <a:pt x="555459" y="430530"/>
                </a:lnTo>
                <a:lnTo>
                  <a:pt x="553948" y="427990"/>
                </a:lnTo>
                <a:lnTo>
                  <a:pt x="556259" y="424180"/>
                </a:lnTo>
                <a:lnTo>
                  <a:pt x="558558" y="422910"/>
                </a:lnTo>
                <a:lnTo>
                  <a:pt x="632705" y="422910"/>
                </a:lnTo>
                <a:lnTo>
                  <a:pt x="633961" y="421640"/>
                </a:lnTo>
                <a:lnTo>
                  <a:pt x="639381" y="414020"/>
                </a:lnTo>
                <a:lnTo>
                  <a:pt x="639980" y="412750"/>
                </a:lnTo>
                <a:lnTo>
                  <a:pt x="591248" y="412750"/>
                </a:lnTo>
                <a:lnTo>
                  <a:pt x="579653" y="406400"/>
                </a:lnTo>
                <a:lnTo>
                  <a:pt x="576084" y="401320"/>
                </a:lnTo>
                <a:lnTo>
                  <a:pt x="573392" y="389890"/>
                </a:lnTo>
                <a:lnTo>
                  <a:pt x="574446" y="384810"/>
                </a:lnTo>
                <a:lnTo>
                  <a:pt x="577875" y="378460"/>
                </a:lnTo>
                <a:lnTo>
                  <a:pt x="580961" y="372110"/>
                </a:lnTo>
                <a:lnTo>
                  <a:pt x="585228" y="369570"/>
                </a:lnTo>
                <a:lnTo>
                  <a:pt x="596176" y="365760"/>
                </a:lnTo>
                <a:lnTo>
                  <a:pt x="635867" y="365760"/>
                </a:lnTo>
                <a:lnTo>
                  <a:pt x="634003" y="363220"/>
                </a:lnTo>
                <a:lnTo>
                  <a:pt x="629337" y="358140"/>
                </a:lnTo>
                <a:lnTo>
                  <a:pt x="623730" y="353060"/>
                </a:lnTo>
                <a:lnTo>
                  <a:pt x="617181" y="349250"/>
                </a:lnTo>
                <a:lnTo>
                  <a:pt x="608180" y="345440"/>
                </a:lnTo>
                <a:lnTo>
                  <a:pt x="599120" y="342900"/>
                </a:lnTo>
                <a:close/>
              </a:path>
              <a:path w="939164" h="662939">
                <a:moveTo>
                  <a:pt x="775031" y="441960"/>
                </a:moveTo>
                <a:lnTo>
                  <a:pt x="766248" y="441960"/>
                </a:lnTo>
                <a:lnTo>
                  <a:pt x="757821" y="444500"/>
                </a:lnTo>
                <a:lnTo>
                  <a:pt x="784169" y="444500"/>
                </a:lnTo>
                <a:lnTo>
                  <a:pt x="775031" y="441960"/>
                </a:lnTo>
                <a:close/>
              </a:path>
              <a:path w="939164" h="662939">
                <a:moveTo>
                  <a:pt x="632705" y="422910"/>
                </a:moveTo>
                <a:lnTo>
                  <a:pt x="566115" y="422910"/>
                </a:lnTo>
                <a:lnTo>
                  <a:pt x="568223" y="424180"/>
                </a:lnTo>
                <a:lnTo>
                  <a:pt x="568680" y="424180"/>
                </a:lnTo>
                <a:lnTo>
                  <a:pt x="572376" y="426720"/>
                </a:lnTo>
                <a:lnTo>
                  <a:pt x="575132" y="429260"/>
                </a:lnTo>
                <a:lnTo>
                  <a:pt x="577380" y="430530"/>
                </a:lnTo>
                <a:lnTo>
                  <a:pt x="579145" y="431800"/>
                </a:lnTo>
                <a:lnTo>
                  <a:pt x="587441" y="435610"/>
                </a:lnTo>
                <a:lnTo>
                  <a:pt x="595774" y="436880"/>
                </a:lnTo>
                <a:lnTo>
                  <a:pt x="604143" y="436880"/>
                </a:lnTo>
                <a:lnTo>
                  <a:pt x="612546" y="435610"/>
                </a:lnTo>
                <a:lnTo>
                  <a:pt x="620545" y="433070"/>
                </a:lnTo>
                <a:lnTo>
                  <a:pt x="627683" y="427990"/>
                </a:lnTo>
                <a:lnTo>
                  <a:pt x="632705" y="422910"/>
                </a:lnTo>
                <a:close/>
              </a:path>
              <a:path w="939164" h="662939">
                <a:moveTo>
                  <a:pt x="510818" y="398780"/>
                </a:moveTo>
                <a:lnTo>
                  <a:pt x="480974" y="398780"/>
                </a:lnTo>
                <a:lnTo>
                  <a:pt x="480225" y="402590"/>
                </a:lnTo>
                <a:lnTo>
                  <a:pt x="501180" y="424180"/>
                </a:lnTo>
                <a:lnTo>
                  <a:pt x="504634" y="422910"/>
                </a:lnTo>
                <a:lnTo>
                  <a:pt x="508647" y="420370"/>
                </a:lnTo>
                <a:lnTo>
                  <a:pt x="507037" y="415290"/>
                </a:lnTo>
                <a:lnTo>
                  <a:pt x="507561" y="407670"/>
                </a:lnTo>
                <a:lnTo>
                  <a:pt x="510219" y="400050"/>
                </a:lnTo>
                <a:lnTo>
                  <a:pt x="510818" y="398780"/>
                </a:lnTo>
                <a:close/>
              </a:path>
              <a:path w="939164" h="662939">
                <a:moveTo>
                  <a:pt x="635867" y="365760"/>
                </a:moveTo>
                <a:lnTo>
                  <a:pt x="596176" y="365760"/>
                </a:lnTo>
                <a:lnTo>
                  <a:pt x="601713" y="367030"/>
                </a:lnTo>
                <a:lnTo>
                  <a:pt x="612660" y="373380"/>
                </a:lnTo>
                <a:lnTo>
                  <a:pt x="616000" y="377190"/>
                </a:lnTo>
                <a:lnTo>
                  <a:pt x="618667" y="388620"/>
                </a:lnTo>
                <a:lnTo>
                  <a:pt x="617867" y="393700"/>
                </a:lnTo>
                <a:lnTo>
                  <a:pt x="611390" y="405130"/>
                </a:lnTo>
                <a:lnTo>
                  <a:pt x="607034" y="408940"/>
                </a:lnTo>
                <a:lnTo>
                  <a:pt x="596734" y="412750"/>
                </a:lnTo>
                <a:lnTo>
                  <a:pt x="639980" y="412750"/>
                </a:lnTo>
                <a:lnTo>
                  <a:pt x="642376" y="407670"/>
                </a:lnTo>
                <a:lnTo>
                  <a:pt x="644388" y="401320"/>
                </a:lnTo>
                <a:lnTo>
                  <a:pt x="645414" y="394970"/>
                </a:lnTo>
                <a:lnTo>
                  <a:pt x="645452" y="388620"/>
                </a:lnTo>
                <a:lnTo>
                  <a:pt x="661796" y="387350"/>
                </a:lnTo>
                <a:lnTo>
                  <a:pt x="655558" y="368300"/>
                </a:lnTo>
                <a:lnTo>
                  <a:pt x="637730" y="368300"/>
                </a:lnTo>
                <a:lnTo>
                  <a:pt x="635867" y="365760"/>
                </a:lnTo>
                <a:close/>
              </a:path>
              <a:path w="939164" h="662939">
                <a:moveTo>
                  <a:pt x="466967" y="321310"/>
                </a:moveTo>
                <a:lnTo>
                  <a:pt x="456958" y="321310"/>
                </a:lnTo>
                <a:lnTo>
                  <a:pt x="447877" y="323850"/>
                </a:lnTo>
                <a:lnTo>
                  <a:pt x="422133" y="358140"/>
                </a:lnTo>
                <a:lnTo>
                  <a:pt x="422025" y="364490"/>
                </a:lnTo>
                <a:lnTo>
                  <a:pt x="423621" y="372110"/>
                </a:lnTo>
                <a:lnTo>
                  <a:pt x="451281" y="398780"/>
                </a:lnTo>
                <a:lnTo>
                  <a:pt x="471195" y="402590"/>
                </a:lnTo>
                <a:lnTo>
                  <a:pt x="476719" y="401320"/>
                </a:lnTo>
                <a:lnTo>
                  <a:pt x="480974" y="398780"/>
                </a:lnTo>
                <a:lnTo>
                  <a:pt x="510818" y="398780"/>
                </a:lnTo>
                <a:lnTo>
                  <a:pt x="515010" y="389890"/>
                </a:lnTo>
                <a:lnTo>
                  <a:pt x="519188" y="382270"/>
                </a:lnTo>
                <a:lnTo>
                  <a:pt x="470969" y="382270"/>
                </a:lnTo>
                <a:lnTo>
                  <a:pt x="460641" y="378460"/>
                </a:lnTo>
                <a:lnTo>
                  <a:pt x="454045" y="373380"/>
                </a:lnTo>
                <a:lnTo>
                  <a:pt x="450467" y="368300"/>
                </a:lnTo>
                <a:lnTo>
                  <a:pt x="449906" y="361950"/>
                </a:lnTo>
                <a:lnTo>
                  <a:pt x="452361" y="355600"/>
                </a:lnTo>
                <a:lnTo>
                  <a:pt x="458831" y="347980"/>
                </a:lnTo>
                <a:lnTo>
                  <a:pt x="467555" y="345440"/>
                </a:lnTo>
                <a:lnTo>
                  <a:pt x="537320" y="345440"/>
                </a:lnTo>
                <a:lnTo>
                  <a:pt x="539076" y="340360"/>
                </a:lnTo>
                <a:lnTo>
                  <a:pt x="510540" y="340360"/>
                </a:lnTo>
                <a:lnTo>
                  <a:pt x="507174" y="337820"/>
                </a:lnTo>
                <a:lnTo>
                  <a:pt x="504075" y="335280"/>
                </a:lnTo>
                <a:lnTo>
                  <a:pt x="501218" y="332740"/>
                </a:lnTo>
                <a:lnTo>
                  <a:pt x="489094" y="327660"/>
                </a:lnTo>
                <a:lnTo>
                  <a:pt x="477678" y="323850"/>
                </a:lnTo>
                <a:lnTo>
                  <a:pt x="466967" y="321310"/>
                </a:lnTo>
                <a:close/>
              </a:path>
              <a:path w="939164" h="662939">
                <a:moveTo>
                  <a:pt x="715581" y="355600"/>
                </a:moveTo>
                <a:lnTo>
                  <a:pt x="706945" y="358140"/>
                </a:lnTo>
                <a:lnTo>
                  <a:pt x="703681" y="360680"/>
                </a:lnTo>
                <a:lnTo>
                  <a:pt x="699287" y="368300"/>
                </a:lnTo>
                <a:lnTo>
                  <a:pt x="698792" y="373380"/>
                </a:lnTo>
                <a:lnTo>
                  <a:pt x="701217" y="382270"/>
                </a:lnTo>
                <a:lnTo>
                  <a:pt x="703770" y="384810"/>
                </a:lnTo>
                <a:lnTo>
                  <a:pt x="711568" y="389890"/>
                </a:lnTo>
                <a:lnTo>
                  <a:pt x="715683" y="389890"/>
                </a:lnTo>
                <a:lnTo>
                  <a:pt x="724319" y="387350"/>
                </a:lnTo>
                <a:lnTo>
                  <a:pt x="727582" y="384810"/>
                </a:lnTo>
                <a:lnTo>
                  <a:pt x="731964" y="377190"/>
                </a:lnTo>
                <a:lnTo>
                  <a:pt x="732459" y="373380"/>
                </a:lnTo>
                <a:lnTo>
                  <a:pt x="730046" y="364490"/>
                </a:lnTo>
                <a:lnTo>
                  <a:pt x="727494" y="360680"/>
                </a:lnTo>
                <a:lnTo>
                  <a:pt x="723595" y="359410"/>
                </a:lnTo>
                <a:lnTo>
                  <a:pt x="719696" y="356870"/>
                </a:lnTo>
                <a:lnTo>
                  <a:pt x="715581" y="355600"/>
                </a:lnTo>
                <a:close/>
              </a:path>
              <a:path w="939164" h="662939">
                <a:moveTo>
                  <a:pt x="537320" y="345440"/>
                </a:moveTo>
                <a:lnTo>
                  <a:pt x="467555" y="345440"/>
                </a:lnTo>
                <a:lnTo>
                  <a:pt x="478534" y="346710"/>
                </a:lnTo>
                <a:lnTo>
                  <a:pt x="491769" y="351790"/>
                </a:lnTo>
                <a:lnTo>
                  <a:pt x="493839" y="353060"/>
                </a:lnTo>
                <a:lnTo>
                  <a:pt x="496722" y="355600"/>
                </a:lnTo>
                <a:lnTo>
                  <a:pt x="500418" y="359410"/>
                </a:lnTo>
                <a:lnTo>
                  <a:pt x="494893" y="368300"/>
                </a:lnTo>
                <a:lnTo>
                  <a:pt x="488095" y="377190"/>
                </a:lnTo>
                <a:lnTo>
                  <a:pt x="480120" y="382270"/>
                </a:lnTo>
                <a:lnTo>
                  <a:pt x="519188" y="382270"/>
                </a:lnTo>
                <a:lnTo>
                  <a:pt x="527545" y="367030"/>
                </a:lnTo>
                <a:lnTo>
                  <a:pt x="534686" y="353060"/>
                </a:lnTo>
                <a:lnTo>
                  <a:pt x="537320" y="345440"/>
                </a:lnTo>
                <a:close/>
              </a:path>
              <a:path w="939164" h="662939">
                <a:moveTo>
                  <a:pt x="404236" y="292100"/>
                </a:moveTo>
                <a:lnTo>
                  <a:pt x="376758" y="292100"/>
                </a:lnTo>
                <a:lnTo>
                  <a:pt x="380771" y="356870"/>
                </a:lnTo>
                <a:lnTo>
                  <a:pt x="409651" y="372110"/>
                </a:lnTo>
                <a:lnTo>
                  <a:pt x="404236" y="292100"/>
                </a:lnTo>
                <a:close/>
              </a:path>
              <a:path w="939164" h="662939">
                <a:moveTo>
                  <a:pt x="653478" y="361950"/>
                </a:moveTo>
                <a:lnTo>
                  <a:pt x="637730" y="368300"/>
                </a:lnTo>
                <a:lnTo>
                  <a:pt x="655558" y="368300"/>
                </a:lnTo>
                <a:lnTo>
                  <a:pt x="653478" y="361950"/>
                </a:lnTo>
                <a:close/>
              </a:path>
              <a:path w="939164" h="662939">
                <a:moveTo>
                  <a:pt x="485581" y="279400"/>
                </a:moveTo>
                <a:lnTo>
                  <a:pt x="477532" y="279400"/>
                </a:lnTo>
                <a:lnTo>
                  <a:pt x="472122" y="300990"/>
                </a:lnTo>
                <a:lnTo>
                  <a:pt x="478146" y="300990"/>
                </a:lnTo>
                <a:lnTo>
                  <a:pt x="484408" y="303530"/>
                </a:lnTo>
                <a:lnTo>
                  <a:pt x="490905" y="306070"/>
                </a:lnTo>
                <a:lnTo>
                  <a:pt x="497636" y="308610"/>
                </a:lnTo>
                <a:lnTo>
                  <a:pt x="507150" y="316230"/>
                </a:lnTo>
                <a:lnTo>
                  <a:pt x="512470" y="323850"/>
                </a:lnTo>
                <a:lnTo>
                  <a:pt x="513599" y="331470"/>
                </a:lnTo>
                <a:lnTo>
                  <a:pt x="510540" y="340360"/>
                </a:lnTo>
                <a:lnTo>
                  <a:pt x="539076" y="340360"/>
                </a:lnTo>
                <a:lnTo>
                  <a:pt x="540714" y="328930"/>
                </a:lnTo>
                <a:lnTo>
                  <a:pt x="539597" y="320040"/>
                </a:lnTo>
                <a:lnTo>
                  <a:pt x="535925" y="312420"/>
                </a:lnTo>
                <a:lnTo>
                  <a:pt x="529897" y="303530"/>
                </a:lnTo>
                <a:lnTo>
                  <a:pt x="521513" y="297180"/>
                </a:lnTo>
                <a:lnTo>
                  <a:pt x="510768" y="289560"/>
                </a:lnTo>
                <a:lnTo>
                  <a:pt x="493802" y="281940"/>
                </a:lnTo>
                <a:lnTo>
                  <a:pt x="485581" y="279400"/>
                </a:lnTo>
                <a:close/>
              </a:path>
              <a:path w="939164" h="662939">
                <a:moveTo>
                  <a:pt x="394716" y="175260"/>
                </a:moveTo>
                <a:lnTo>
                  <a:pt x="314236" y="318770"/>
                </a:lnTo>
                <a:lnTo>
                  <a:pt x="338531" y="332740"/>
                </a:lnTo>
                <a:lnTo>
                  <a:pt x="358140" y="297180"/>
                </a:lnTo>
                <a:lnTo>
                  <a:pt x="376758" y="292100"/>
                </a:lnTo>
                <a:lnTo>
                  <a:pt x="404236" y="292100"/>
                </a:lnTo>
                <a:lnTo>
                  <a:pt x="403720" y="284480"/>
                </a:lnTo>
                <a:lnTo>
                  <a:pt x="450371" y="267970"/>
                </a:lnTo>
                <a:lnTo>
                  <a:pt x="374624" y="267970"/>
                </a:lnTo>
                <a:lnTo>
                  <a:pt x="422300" y="184150"/>
                </a:lnTo>
                <a:lnTo>
                  <a:pt x="394716" y="175260"/>
                </a:lnTo>
                <a:close/>
              </a:path>
              <a:path w="939164" h="662939">
                <a:moveTo>
                  <a:pt x="284072" y="172720"/>
                </a:moveTo>
                <a:lnTo>
                  <a:pt x="241883" y="195580"/>
                </a:lnTo>
                <a:lnTo>
                  <a:pt x="225272" y="231140"/>
                </a:lnTo>
                <a:lnTo>
                  <a:pt x="224515" y="242570"/>
                </a:lnTo>
                <a:lnTo>
                  <a:pt x="226275" y="254000"/>
                </a:lnTo>
                <a:lnTo>
                  <a:pt x="230416" y="264160"/>
                </a:lnTo>
                <a:lnTo>
                  <a:pt x="236820" y="273050"/>
                </a:lnTo>
                <a:lnTo>
                  <a:pt x="245485" y="281940"/>
                </a:lnTo>
                <a:lnTo>
                  <a:pt x="256413" y="288290"/>
                </a:lnTo>
                <a:lnTo>
                  <a:pt x="263613" y="293370"/>
                </a:lnTo>
                <a:lnTo>
                  <a:pt x="270179" y="295910"/>
                </a:lnTo>
                <a:lnTo>
                  <a:pt x="282067" y="299720"/>
                </a:lnTo>
                <a:lnTo>
                  <a:pt x="299364" y="299720"/>
                </a:lnTo>
                <a:lnTo>
                  <a:pt x="301096" y="276860"/>
                </a:lnTo>
                <a:lnTo>
                  <a:pt x="293632" y="276860"/>
                </a:lnTo>
                <a:lnTo>
                  <a:pt x="279206" y="274320"/>
                </a:lnTo>
                <a:lnTo>
                  <a:pt x="272338" y="270510"/>
                </a:lnTo>
                <a:lnTo>
                  <a:pt x="259843" y="261620"/>
                </a:lnTo>
                <a:lnTo>
                  <a:pt x="253561" y="250190"/>
                </a:lnTo>
                <a:lnTo>
                  <a:pt x="253490" y="236220"/>
                </a:lnTo>
                <a:lnTo>
                  <a:pt x="259626" y="220980"/>
                </a:lnTo>
                <a:lnTo>
                  <a:pt x="288627" y="198120"/>
                </a:lnTo>
                <a:lnTo>
                  <a:pt x="339648" y="198120"/>
                </a:lnTo>
                <a:lnTo>
                  <a:pt x="337712" y="195580"/>
                </a:lnTo>
                <a:lnTo>
                  <a:pt x="330587" y="189230"/>
                </a:lnTo>
                <a:lnTo>
                  <a:pt x="322148" y="182880"/>
                </a:lnTo>
                <a:lnTo>
                  <a:pt x="309141" y="177800"/>
                </a:lnTo>
                <a:lnTo>
                  <a:pt x="296449" y="173990"/>
                </a:lnTo>
                <a:lnTo>
                  <a:pt x="284072" y="172720"/>
                </a:lnTo>
                <a:close/>
              </a:path>
              <a:path w="939164" h="662939">
                <a:moveTo>
                  <a:pt x="301193" y="275590"/>
                </a:moveTo>
                <a:lnTo>
                  <a:pt x="293632" y="276860"/>
                </a:lnTo>
                <a:lnTo>
                  <a:pt x="301096" y="276860"/>
                </a:lnTo>
                <a:lnTo>
                  <a:pt x="301193" y="275590"/>
                </a:lnTo>
                <a:close/>
              </a:path>
              <a:path w="939164" h="662939">
                <a:moveTo>
                  <a:pt x="431850" y="247650"/>
                </a:moveTo>
                <a:lnTo>
                  <a:pt x="374624" y="267970"/>
                </a:lnTo>
                <a:lnTo>
                  <a:pt x="450371" y="267970"/>
                </a:lnTo>
                <a:lnTo>
                  <a:pt x="461137" y="264160"/>
                </a:lnTo>
                <a:lnTo>
                  <a:pt x="431850" y="247650"/>
                </a:lnTo>
                <a:close/>
              </a:path>
              <a:path w="939164" h="662939">
                <a:moveTo>
                  <a:pt x="199846" y="223520"/>
                </a:moveTo>
                <a:lnTo>
                  <a:pt x="170002" y="223520"/>
                </a:lnTo>
                <a:lnTo>
                  <a:pt x="169252" y="227330"/>
                </a:lnTo>
                <a:lnTo>
                  <a:pt x="190207" y="248920"/>
                </a:lnTo>
                <a:lnTo>
                  <a:pt x="193675" y="247650"/>
                </a:lnTo>
                <a:lnTo>
                  <a:pt x="197675" y="245110"/>
                </a:lnTo>
                <a:lnTo>
                  <a:pt x="196065" y="240030"/>
                </a:lnTo>
                <a:lnTo>
                  <a:pt x="196589" y="232410"/>
                </a:lnTo>
                <a:lnTo>
                  <a:pt x="199247" y="224790"/>
                </a:lnTo>
                <a:lnTo>
                  <a:pt x="199846" y="223520"/>
                </a:lnTo>
                <a:close/>
              </a:path>
              <a:path w="939164" h="662939">
                <a:moveTo>
                  <a:pt x="156002" y="146050"/>
                </a:moveTo>
                <a:lnTo>
                  <a:pt x="116484" y="167640"/>
                </a:lnTo>
                <a:lnTo>
                  <a:pt x="111060" y="189230"/>
                </a:lnTo>
                <a:lnTo>
                  <a:pt x="112649" y="196850"/>
                </a:lnTo>
                <a:lnTo>
                  <a:pt x="140309" y="223520"/>
                </a:lnTo>
                <a:lnTo>
                  <a:pt x="160235" y="227330"/>
                </a:lnTo>
                <a:lnTo>
                  <a:pt x="165747" y="226060"/>
                </a:lnTo>
                <a:lnTo>
                  <a:pt x="170002" y="223520"/>
                </a:lnTo>
                <a:lnTo>
                  <a:pt x="199846" y="223520"/>
                </a:lnTo>
                <a:lnTo>
                  <a:pt x="204038" y="214630"/>
                </a:lnTo>
                <a:lnTo>
                  <a:pt x="208466" y="207010"/>
                </a:lnTo>
                <a:lnTo>
                  <a:pt x="160004" y="207010"/>
                </a:lnTo>
                <a:lnTo>
                  <a:pt x="149669" y="203200"/>
                </a:lnTo>
                <a:lnTo>
                  <a:pt x="143073" y="198120"/>
                </a:lnTo>
                <a:lnTo>
                  <a:pt x="139495" y="193040"/>
                </a:lnTo>
                <a:lnTo>
                  <a:pt x="138934" y="186690"/>
                </a:lnTo>
                <a:lnTo>
                  <a:pt x="141389" y="180340"/>
                </a:lnTo>
                <a:lnTo>
                  <a:pt x="147861" y="172720"/>
                </a:lnTo>
                <a:lnTo>
                  <a:pt x="156589" y="170180"/>
                </a:lnTo>
                <a:lnTo>
                  <a:pt x="226356" y="170180"/>
                </a:lnTo>
                <a:lnTo>
                  <a:pt x="228111" y="165100"/>
                </a:lnTo>
                <a:lnTo>
                  <a:pt x="199567" y="165100"/>
                </a:lnTo>
                <a:lnTo>
                  <a:pt x="196215" y="162560"/>
                </a:lnTo>
                <a:lnTo>
                  <a:pt x="193103" y="160020"/>
                </a:lnTo>
                <a:lnTo>
                  <a:pt x="190258" y="158750"/>
                </a:lnTo>
                <a:lnTo>
                  <a:pt x="178133" y="152400"/>
                </a:lnTo>
                <a:lnTo>
                  <a:pt x="166714" y="148590"/>
                </a:lnTo>
                <a:lnTo>
                  <a:pt x="156002" y="146050"/>
                </a:lnTo>
                <a:close/>
              </a:path>
              <a:path w="939164" h="662939">
                <a:moveTo>
                  <a:pt x="339648" y="198120"/>
                </a:moveTo>
                <a:lnTo>
                  <a:pt x="295336" y="198120"/>
                </a:lnTo>
                <a:lnTo>
                  <a:pt x="302120" y="199390"/>
                </a:lnTo>
                <a:lnTo>
                  <a:pt x="308978" y="203200"/>
                </a:lnTo>
                <a:lnTo>
                  <a:pt x="315524" y="207010"/>
                </a:lnTo>
                <a:lnTo>
                  <a:pt x="320779" y="212090"/>
                </a:lnTo>
                <a:lnTo>
                  <a:pt x="324744" y="217170"/>
                </a:lnTo>
                <a:lnTo>
                  <a:pt x="327418" y="223520"/>
                </a:lnTo>
                <a:lnTo>
                  <a:pt x="348018" y="210820"/>
                </a:lnTo>
                <a:lnTo>
                  <a:pt x="343522" y="203200"/>
                </a:lnTo>
                <a:lnTo>
                  <a:pt x="339648" y="198120"/>
                </a:lnTo>
                <a:close/>
              </a:path>
              <a:path w="939164" h="662939">
                <a:moveTo>
                  <a:pt x="226356" y="170180"/>
                </a:moveTo>
                <a:lnTo>
                  <a:pt x="156589" y="170180"/>
                </a:lnTo>
                <a:lnTo>
                  <a:pt x="167572" y="171450"/>
                </a:lnTo>
                <a:lnTo>
                  <a:pt x="180809" y="177800"/>
                </a:lnTo>
                <a:lnTo>
                  <a:pt x="182880" y="179070"/>
                </a:lnTo>
                <a:lnTo>
                  <a:pt x="185762" y="180340"/>
                </a:lnTo>
                <a:lnTo>
                  <a:pt x="189458" y="184150"/>
                </a:lnTo>
                <a:lnTo>
                  <a:pt x="183934" y="193040"/>
                </a:lnTo>
                <a:lnTo>
                  <a:pt x="177135" y="201930"/>
                </a:lnTo>
                <a:lnTo>
                  <a:pt x="169159" y="207010"/>
                </a:lnTo>
                <a:lnTo>
                  <a:pt x="208466" y="207010"/>
                </a:lnTo>
                <a:lnTo>
                  <a:pt x="216585" y="193040"/>
                </a:lnTo>
                <a:lnTo>
                  <a:pt x="223724" y="177800"/>
                </a:lnTo>
                <a:lnTo>
                  <a:pt x="226356" y="170180"/>
                </a:lnTo>
                <a:close/>
              </a:path>
              <a:path w="939164" h="662939">
                <a:moveTo>
                  <a:pt x="166573" y="104140"/>
                </a:moveTo>
                <a:lnTo>
                  <a:pt x="161162" y="125730"/>
                </a:lnTo>
                <a:lnTo>
                  <a:pt x="173442" y="128270"/>
                </a:lnTo>
                <a:lnTo>
                  <a:pt x="179934" y="130810"/>
                </a:lnTo>
                <a:lnTo>
                  <a:pt x="186664" y="133350"/>
                </a:lnTo>
                <a:lnTo>
                  <a:pt x="196179" y="140970"/>
                </a:lnTo>
                <a:lnTo>
                  <a:pt x="201502" y="148590"/>
                </a:lnTo>
                <a:lnTo>
                  <a:pt x="202632" y="156210"/>
                </a:lnTo>
                <a:lnTo>
                  <a:pt x="199567" y="165100"/>
                </a:lnTo>
                <a:lnTo>
                  <a:pt x="228111" y="165100"/>
                </a:lnTo>
                <a:lnTo>
                  <a:pt x="229744" y="154940"/>
                </a:lnTo>
                <a:lnTo>
                  <a:pt x="228625" y="144780"/>
                </a:lnTo>
                <a:lnTo>
                  <a:pt x="224958" y="137160"/>
                </a:lnTo>
                <a:lnTo>
                  <a:pt x="218932" y="129540"/>
                </a:lnTo>
                <a:lnTo>
                  <a:pt x="210548" y="121920"/>
                </a:lnTo>
                <a:lnTo>
                  <a:pt x="199809" y="114300"/>
                </a:lnTo>
                <a:lnTo>
                  <a:pt x="182838" y="106680"/>
                </a:lnTo>
                <a:lnTo>
                  <a:pt x="166573" y="104140"/>
                </a:lnTo>
                <a:close/>
              </a:path>
              <a:path w="939164" h="662939">
                <a:moveTo>
                  <a:pt x="80137" y="0"/>
                </a:moveTo>
                <a:lnTo>
                  <a:pt x="0" y="142240"/>
                </a:lnTo>
                <a:lnTo>
                  <a:pt x="25298" y="156210"/>
                </a:lnTo>
                <a:lnTo>
                  <a:pt x="54838" y="104140"/>
                </a:lnTo>
                <a:lnTo>
                  <a:pt x="143508" y="104140"/>
                </a:lnTo>
                <a:lnTo>
                  <a:pt x="149386" y="96520"/>
                </a:lnTo>
                <a:lnTo>
                  <a:pt x="99815" y="96520"/>
                </a:lnTo>
                <a:lnTo>
                  <a:pt x="93052" y="93980"/>
                </a:lnTo>
                <a:lnTo>
                  <a:pt x="85528" y="91440"/>
                </a:lnTo>
                <a:lnTo>
                  <a:pt x="77241" y="87630"/>
                </a:lnTo>
                <a:lnTo>
                  <a:pt x="74777" y="86360"/>
                </a:lnTo>
                <a:lnTo>
                  <a:pt x="71539" y="83820"/>
                </a:lnTo>
                <a:lnTo>
                  <a:pt x="67500" y="81280"/>
                </a:lnTo>
                <a:lnTo>
                  <a:pt x="93091" y="35560"/>
                </a:lnTo>
                <a:lnTo>
                  <a:pt x="139452" y="35560"/>
                </a:lnTo>
                <a:lnTo>
                  <a:pt x="138109" y="34290"/>
                </a:lnTo>
                <a:lnTo>
                  <a:pt x="125714" y="24130"/>
                </a:lnTo>
                <a:lnTo>
                  <a:pt x="110324" y="15240"/>
                </a:lnTo>
                <a:lnTo>
                  <a:pt x="106836" y="12700"/>
                </a:lnTo>
                <a:lnTo>
                  <a:pt x="100641" y="10160"/>
                </a:lnTo>
                <a:lnTo>
                  <a:pt x="91740" y="5080"/>
                </a:lnTo>
                <a:lnTo>
                  <a:pt x="80137" y="0"/>
                </a:lnTo>
                <a:close/>
              </a:path>
              <a:path w="939164" h="662939">
                <a:moveTo>
                  <a:pt x="143508" y="104140"/>
                </a:moveTo>
                <a:lnTo>
                  <a:pt x="54838" y="104140"/>
                </a:lnTo>
                <a:lnTo>
                  <a:pt x="59385" y="106680"/>
                </a:lnTo>
                <a:lnTo>
                  <a:pt x="63080" y="109220"/>
                </a:lnTo>
                <a:lnTo>
                  <a:pt x="65938" y="110490"/>
                </a:lnTo>
                <a:lnTo>
                  <a:pt x="92965" y="121920"/>
                </a:lnTo>
                <a:lnTo>
                  <a:pt x="116209" y="123190"/>
                </a:lnTo>
                <a:lnTo>
                  <a:pt x="135670" y="114300"/>
                </a:lnTo>
                <a:lnTo>
                  <a:pt x="143508" y="104140"/>
                </a:lnTo>
                <a:close/>
              </a:path>
              <a:path w="939164" h="662939">
                <a:moveTo>
                  <a:pt x="139452" y="35560"/>
                </a:moveTo>
                <a:lnTo>
                  <a:pt x="93091" y="35560"/>
                </a:lnTo>
                <a:lnTo>
                  <a:pt x="101053" y="39370"/>
                </a:lnTo>
                <a:lnTo>
                  <a:pt x="115910" y="49530"/>
                </a:lnTo>
                <a:lnTo>
                  <a:pt x="124744" y="59690"/>
                </a:lnTo>
                <a:lnTo>
                  <a:pt x="127555" y="71120"/>
                </a:lnTo>
                <a:lnTo>
                  <a:pt x="124345" y="81280"/>
                </a:lnTo>
                <a:lnTo>
                  <a:pt x="119481" y="90170"/>
                </a:lnTo>
                <a:lnTo>
                  <a:pt x="113296" y="95250"/>
                </a:lnTo>
                <a:lnTo>
                  <a:pt x="105816" y="96520"/>
                </a:lnTo>
                <a:lnTo>
                  <a:pt x="149386" y="96520"/>
                </a:lnTo>
                <a:lnTo>
                  <a:pt x="151345" y="93980"/>
                </a:lnTo>
                <a:lnTo>
                  <a:pt x="156141" y="83820"/>
                </a:lnTo>
                <a:lnTo>
                  <a:pt x="158167" y="73660"/>
                </a:lnTo>
                <a:lnTo>
                  <a:pt x="157423" y="63500"/>
                </a:lnTo>
                <a:lnTo>
                  <a:pt x="153911" y="53340"/>
                </a:lnTo>
                <a:lnTo>
                  <a:pt x="147508" y="43180"/>
                </a:lnTo>
                <a:lnTo>
                  <a:pt x="139452" y="35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2094F461-943F-4479-AC0E-7906D8AD4A53}"/>
              </a:ext>
            </a:extLst>
          </p:cNvPr>
          <p:cNvSpPr/>
          <p:nvPr/>
        </p:nvSpPr>
        <p:spPr>
          <a:xfrm>
            <a:off x="4055452" y="5695861"/>
            <a:ext cx="1065470" cy="125373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066C9F28-21C5-4421-B5A4-AD1E2CBE1392}"/>
              </a:ext>
            </a:extLst>
          </p:cNvPr>
          <p:cNvSpPr txBox="1"/>
          <p:nvPr/>
        </p:nvSpPr>
        <p:spPr>
          <a:xfrm>
            <a:off x="751319" y="1278782"/>
            <a:ext cx="4690110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 algn="l" rtl="0">
              <a:lnSpc>
                <a:spcPct val="100000"/>
              </a:lnSpc>
              <a:spcBef>
                <a:spcPts val="1210"/>
              </a:spcBef>
            </a:pPr>
            <a:r>
              <a:rPr sz="1600" b="1" spc="-5" dirty="0">
                <a:solidFill>
                  <a:srgbClr val="233356"/>
                </a:solidFill>
                <a:latin typeface="Arial"/>
                <a:cs typeface="Arial"/>
              </a:rPr>
              <a:t>Process strategy</a:t>
            </a:r>
            <a:endParaRPr sz="1600" dirty="0">
              <a:latin typeface="Arial"/>
              <a:cs typeface="Arial"/>
            </a:endParaRPr>
          </a:p>
          <a:p>
            <a:pPr marL="292100" marR="1901825" indent="-279400" algn="l" rtl="0">
              <a:lnSpc>
                <a:spcPts val="1600"/>
              </a:lnSpc>
              <a:spcBef>
                <a:spcPts val="459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BPM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governance: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BPM</a:t>
            </a:r>
            <a:r>
              <a:rPr sz="1400" spc="-4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233356"/>
                </a:solidFill>
                <a:latin typeface="Trebuchet MS"/>
                <a:cs typeface="Trebuchet MS"/>
              </a:rPr>
              <a:t>strategy, 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roles, processes</a:t>
            </a:r>
            <a:endParaRPr sz="1400" dirty="0">
              <a:latin typeface="Trebuchet MS"/>
              <a:cs typeface="Trebuchet MS"/>
            </a:endParaRPr>
          </a:p>
          <a:p>
            <a:pPr marL="292100" indent="-279400" algn="l" rtl="0">
              <a:lnSpc>
                <a:spcPts val="166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BPM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Service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offering</a:t>
            </a:r>
            <a:endParaRPr sz="1400" dirty="0">
              <a:latin typeface="Trebuchet MS"/>
              <a:cs typeface="Trebuchet MS"/>
            </a:endParaRPr>
          </a:p>
          <a:p>
            <a:pPr marL="292100" indent="-279400" algn="l" rtl="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Distribution procedures</a:t>
            </a:r>
            <a:endParaRPr sz="1400" dirty="0">
              <a:latin typeface="Trebuchet MS"/>
              <a:cs typeface="Trebuchet MS"/>
            </a:endParaRPr>
          </a:p>
          <a:p>
            <a:pPr marL="291465" algn="l" rtl="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global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rollout management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9" name="מלבן 78">
            <a:extLst>
              <a:ext uri="{FF2B5EF4-FFF2-40B4-BE49-F238E27FC236}">
                <a16:creationId xmlns:a16="http://schemas.microsoft.com/office/drawing/2014/main" id="{B270338A-08F9-4C12-82A4-4CE0F21A4825}"/>
              </a:ext>
            </a:extLst>
          </p:cNvPr>
          <p:cNvSpPr/>
          <p:nvPr/>
        </p:nvSpPr>
        <p:spPr>
          <a:xfrm>
            <a:off x="630188" y="182980"/>
            <a:ext cx="10561288" cy="819223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ea typeface="+mj-ea"/>
                <a:cs typeface="Arial" charset="0"/>
              </a:rPr>
              <a:t>Focus on execution in the marketplace every day</a:t>
            </a:r>
          </a:p>
        </p:txBody>
      </p:sp>
    </p:spTree>
    <p:extLst>
      <p:ext uri="{BB962C8B-B14F-4D97-AF65-F5344CB8AC3E}">
        <p14:creationId xmlns:p14="http://schemas.microsoft.com/office/powerpoint/2010/main" val="391693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4AB50B11-BF15-48FE-8241-59289EE4E72C}"/>
              </a:ext>
            </a:extLst>
          </p:cNvPr>
          <p:cNvSpPr/>
          <p:nvPr/>
        </p:nvSpPr>
        <p:spPr>
          <a:xfrm>
            <a:off x="3242273" y="1673881"/>
            <a:ext cx="4453696" cy="4353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D07362C0-DB42-41E1-8633-56288F05403B}"/>
              </a:ext>
            </a:extLst>
          </p:cNvPr>
          <p:cNvSpPr/>
          <p:nvPr/>
        </p:nvSpPr>
        <p:spPr>
          <a:xfrm>
            <a:off x="8077206" y="2235156"/>
            <a:ext cx="0" cy="1323975"/>
          </a:xfrm>
          <a:custGeom>
            <a:avLst/>
            <a:gdLst/>
            <a:ahLst/>
            <a:cxnLst/>
            <a:rect l="l" t="t" r="r" b="b"/>
            <a:pathLst>
              <a:path h="1323975">
                <a:moveTo>
                  <a:pt x="0" y="0"/>
                </a:moveTo>
                <a:lnTo>
                  <a:pt x="0" y="1323438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5">
            <a:extLst>
              <a:ext uri="{FF2B5EF4-FFF2-40B4-BE49-F238E27FC236}">
                <a16:creationId xmlns:a16="http://schemas.microsoft.com/office/drawing/2014/main" id="{16287409-9BF1-4F50-8667-A3558EB64CD5}"/>
              </a:ext>
            </a:extLst>
          </p:cNvPr>
          <p:cNvSpPr/>
          <p:nvPr/>
        </p:nvSpPr>
        <p:spPr>
          <a:xfrm>
            <a:off x="6053341" y="2483301"/>
            <a:ext cx="2024380" cy="2032635"/>
          </a:xfrm>
          <a:custGeom>
            <a:avLst/>
            <a:gdLst/>
            <a:ahLst/>
            <a:cxnLst/>
            <a:rect l="l" t="t" r="r" b="b"/>
            <a:pathLst>
              <a:path w="2024379" h="2032635">
                <a:moveTo>
                  <a:pt x="2023864" y="0"/>
                </a:moveTo>
                <a:lnTo>
                  <a:pt x="0" y="2032573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6">
            <a:extLst>
              <a:ext uri="{FF2B5EF4-FFF2-40B4-BE49-F238E27FC236}">
                <a16:creationId xmlns:a16="http://schemas.microsoft.com/office/drawing/2014/main" id="{2DA0575B-5CC7-41F5-9AC0-D6AD2FA63BF2}"/>
              </a:ext>
            </a:extLst>
          </p:cNvPr>
          <p:cNvSpPr/>
          <p:nvPr/>
        </p:nvSpPr>
        <p:spPr>
          <a:xfrm>
            <a:off x="8067261" y="3987756"/>
            <a:ext cx="0" cy="1385570"/>
          </a:xfrm>
          <a:custGeom>
            <a:avLst/>
            <a:gdLst/>
            <a:ahLst/>
            <a:cxnLst/>
            <a:rect l="l" t="t" r="r" b="b"/>
            <a:pathLst>
              <a:path h="1385570">
                <a:moveTo>
                  <a:pt x="0" y="0"/>
                </a:moveTo>
                <a:lnTo>
                  <a:pt x="0" y="1384999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">
            <a:extLst>
              <a:ext uri="{FF2B5EF4-FFF2-40B4-BE49-F238E27FC236}">
                <a16:creationId xmlns:a16="http://schemas.microsoft.com/office/drawing/2014/main" id="{563152CD-49C0-4323-81BF-FF23BE6710FF}"/>
              </a:ext>
            </a:extLst>
          </p:cNvPr>
          <p:cNvSpPr/>
          <p:nvPr/>
        </p:nvSpPr>
        <p:spPr>
          <a:xfrm>
            <a:off x="7116806" y="4085357"/>
            <a:ext cx="950594" cy="162560"/>
          </a:xfrm>
          <a:custGeom>
            <a:avLst/>
            <a:gdLst/>
            <a:ahLst/>
            <a:cxnLst/>
            <a:rect l="l" t="t" r="r" b="b"/>
            <a:pathLst>
              <a:path w="950595" h="162560">
                <a:moveTo>
                  <a:pt x="950455" y="162085"/>
                </a:moveTo>
                <a:lnTo>
                  <a:pt x="0" y="0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">
            <a:extLst>
              <a:ext uri="{FF2B5EF4-FFF2-40B4-BE49-F238E27FC236}">
                <a16:creationId xmlns:a16="http://schemas.microsoft.com/office/drawing/2014/main" id="{902524BD-8F2D-4567-9EF0-43AFAE6976BB}"/>
              </a:ext>
            </a:extLst>
          </p:cNvPr>
          <p:cNvSpPr txBox="1"/>
          <p:nvPr/>
        </p:nvSpPr>
        <p:spPr>
          <a:xfrm>
            <a:off x="8304783" y="4027469"/>
            <a:ext cx="14319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ts val="1639"/>
              </a:lnSpc>
              <a:spcBef>
                <a:spcPts val="100"/>
              </a:spcBef>
            </a:pP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125 Risk</a:t>
            </a:r>
            <a:r>
              <a:rPr sz="1400" b="1" spc="-6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objects</a:t>
            </a:r>
            <a:endParaRPr sz="1400">
              <a:latin typeface="Trebuchet MS"/>
              <a:cs typeface="Trebuchet MS"/>
            </a:endParaRPr>
          </a:p>
          <a:p>
            <a:pPr marL="409575">
              <a:lnSpc>
                <a:spcPts val="1639"/>
              </a:lnSpc>
            </a:pP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with</a:t>
            </a:r>
            <a:r>
              <a:rPr sz="1400" spc="-1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57</a:t>
            </a:r>
            <a:endParaRPr sz="1400">
              <a:latin typeface="Trebuchet MS"/>
              <a:cs typeface="Trebuchet MS"/>
            </a:endParaRPr>
          </a:p>
          <a:p>
            <a:pPr marL="12700" marR="5080" indent="635" algn="ctr">
              <a:lnSpc>
                <a:spcPct val="101200"/>
              </a:lnSpc>
            </a:pP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automated </a:t>
            </a: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+ 449 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manual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controls  and their</a:t>
            </a:r>
            <a:r>
              <a:rPr sz="1400" spc="-7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relation 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to</a:t>
            </a:r>
            <a:r>
              <a:rPr sz="1400" spc="-2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processes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6" name="object 9">
            <a:extLst>
              <a:ext uri="{FF2B5EF4-FFF2-40B4-BE49-F238E27FC236}">
                <a16:creationId xmlns:a16="http://schemas.microsoft.com/office/drawing/2014/main" id="{2E8B460C-1292-40E3-912D-A10B15D6E915}"/>
              </a:ext>
            </a:extLst>
          </p:cNvPr>
          <p:cNvSpPr/>
          <p:nvPr/>
        </p:nvSpPr>
        <p:spPr>
          <a:xfrm>
            <a:off x="3414666" y="1281043"/>
            <a:ext cx="0" cy="954405"/>
          </a:xfrm>
          <a:custGeom>
            <a:avLst/>
            <a:gdLst/>
            <a:ahLst/>
            <a:cxnLst/>
            <a:rect l="l" t="t" r="r" b="b"/>
            <a:pathLst>
              <a:path h="954405">
                <a:moveTo>
                  <a:pt x="0" y="0"/>
                </a:moveTo>
                <a:lnTo>
                  <a:pt x="0" y="954106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10">
            <a:extLst>
              <a:ext uri="{FF2B5EF4-FFF2-40B4-BE49-F238E27FC236}">
                <a16:creationId xmlns:a16="http://schemas.microsoft.com/office/drawing/2014/main" id="{A49D278C-F586-4BDC-A08D-491FA9D106B6}"/>
              </a:ext>
            </a:extLst>
          </p:cNvPr>
          <p:cNvSpPr/>
          <p:nvPr/>
        </p:nvSpPr>
        <p:spPr>
          <a:xfrm>
            <a:off x="3414666" y="2138565"/>
            <a:ext cx="914400" cy="335280"/>
          </a:xfrm>
          <a:custGeom>
            <a:avLst/>
            <a:gdLst/>
            <a:ahLst/>
            <a:cxnLst/>
            <a:rect l="l" t="t" r="r" b="b"/>
            <a:pathLst>
              <a:path w="914400" h="335280">
                <a:moveTo>
                  <a:pt x="0" y="0"/>
                </a:moveTo>
                <a:lnTo>
                  <a:pt x="914099" y="334816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11">
            <a:extLst>
              <a:ext uri="{FF2B5EF4-FFF2-40B4-BE49-F238E27FC236}">
                <a16:creationId xmlns:a16="http://schemas.microsoft.com/office/drawing/2014/main" id="{CE151ECE-CAE9-4AD9-88C7-B90504451062}"/>
              </a:ext>
            </a:extLst>
          </p:cNvPr>
          <p:cNvSpPr txBox="1"/>
          <p:nvPr/>
        </p:nvSpPr>
        <p:spPr>
          <a:xfrm>
            <a:off x="1223275" y="1318686"/>
            <a:ext cx="2023110" cy="8737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53340" algn="ctr">
              <a:lnSpc>
                <a:spcPct val="99200"/>
              </a:lnSpc>
              <a:spcBef>
                <a:spcPts val="110"/>
              </a:spcBef>
            </a:pP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51 KPI </a:t>
            </a: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/ 152 Process 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performance measures  (PPMs)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and their  relation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to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Value</a:t>
            </a:r>
            <a:r>
              <a:rPr sz="1400" b="1" spc="-4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drivers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9" name="object 12">
            <a:extLst>
              <a:ext uri="{FF2B5EF4-FFF2-40B4-BE49-F238E27FC236}">
                <a16:creationId xmlns:a16="http://schemas.microsoft.com/office/drawing/2014/main" id="{F0C3E85E-BA30-4EE4-928F-8D8E38213F08}"/>
              </a:ext>
            </a:extLst>
          </p:cNvPr>
          <p:cNvSpPr/>
          <p:nvPr/>
        </p:nvSpPr>
        <p:spPr>
          <a:xfrm>
            <a:off x="2975118" y="3799288"/>
            <a:ext cx="0" cy="954405"/>
          </a:xfrm>
          <a:custGeom>
            <a:avLst/>
            <a:gdLst/>
            <a:ahLst/>
            <a:cxnLst/>
            <a:rect l="l" t="t" r="r" b="b"/>
            <a:pathLst>
              <a:path h="954404">
                <a:moveTo>
                  <a:pt x="0" y="0"/>
                </a:moveTo>
                <a:lnTo>
                  <a:pt x="0" y="954106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3">
            <a:extLst>
              <a:ext uri="{FF2B5EF4-FFF2-40B4-BE49-F238E27FC236}">
                <a16:creationId xmlns:a16="http://schemas.microsoft.com/office/drawing/2014/main" id="{9C2C1B1F-8C9E-4FA0-8D84-D0345CDD2B58}"/>
              </a:ext>
            </a:extLst>
          </p:cNvPr>
          <p:cNvSpPr/>
          <p:nvPr/>
        </p:nvSpPr>
        <p:spPr>
          <a:xfrm>
            <a:off x="2975118" y="3853271"/>
            <a:ext cx="759460" cy="111760"/>
          </a:xfrm>
          <a:custGeom>
            <a:avLst/>
            <a:gdLst/>
            <a:ahLst/>
            <a:cxnLst/>
            <a:rect l="l" t="t" r="r" b="b"/>
            <a:pathLst>
              <a:path w="759460" h="111760">
                <a:moveTo>
                  <a:pt x="0" y="111659"/>
                </a:moveTo>
                <a:lnTo>
                  <a:pt x="759069" y="0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4">
            <a:extLst>
              <a:ext uri="{FF2B5EF4-FFF2-40B4-BE49-F238E27FC236}">
                <a16:creationId xmlns:a16="http://schemas.microsoft.com/office/drawing/2014/main" id="{130375FB-275B-4091-A640-38E27A19B323}"/>
              </a:ext>
            </a:extLst>
          </p:cNvPr>
          <p:cNvSpPr txBox="1"/>
          <p:nvPr/>
        </p:nvSpPr>
        <p:spPr>
          <a:xfrm>
            <a:off x="1425858" y="3836931"/>
            <a:ext cx="1383665" cy="8737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86690" algn="r">
              <a:lnSpc>
                <a:spcPct val="99200"/>
              </a:lnSpc>
              <a:spcBef>
                <a:spcPts val="110"/>
              </a:spcBef>
            </a:pP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~350</a:t>
            </a:r>
            <a:r>
              <a:rPr sz="1400" b="1" spc="-10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Business  roles</a:t>
            </a:r>
            <a:r>
              <a:rPr sz="1400" b="1" spc="-9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maintained 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and</a:t>
            </a:r>
            <a:r>
              <a:rPr sz="1400" spc="-4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linked</a:t>
            </a:r>
            <a:r>
              <a:rPr sz="1400" spc="-3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to 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process</a:t>
            </a:r>
            <a:r>
              <a:rPr sz="1400" b="1" spc="-8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steps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2" name="object 15">
            <a:extLst>
              <a:ext uri="{FF2B5EF4-FFF2-40B4-BE49-F238E27FC236}">
                <a16:creationId xmlns:a16="http://schemas.microsoft.com/office/drawing/2014/main" id="{1A2E339C-1868-4556-8601-08CCC1BDFD3E}"/>
              </a:ext>
            </a:extLst>
          </p:cNvPr>
          <p:cNvSpPr/>
          <p:nvPr/>
        </p:nvSpPr>
        <p:spPr>
          <a:xfrm>
            <a:off x="3344707" y="5366049"/>
            <a:ext cx="0" cy="1169670"/>
          </a:xfrm>
          <a:custGeom>
            <a:avLst/>
            <a:gdLst/>
            <a:ahLst/>
            <a:cxnLst/>
            <a:rect l="l" t="t" r="r" b="b"/>
            <a:pathLst>
              <a:path h="1169670">
                <a:moveTo>
                  <a:pt x="0" y="0"/>
                </a:moveTo>
                <a:lnTo>
                  <a:pt x="0" y="1169549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16">
            <a:extLst>
              <a:ext uri="{FF2B5EF4-FFF2-40B4-BE49-F238E27FC236}">
                <a16:creationId xmlns:a16="http://schemas.microsoft.com/office/drawing/2014/main" id="{638C2694-B46B-4270-89FC-45D895B28320}"/>
              </a:ext>
            </a:extLst>
          </p:cNvPr>
          <p:cNvSpPr/>
          <p:nvPr/>
        </p:nvSpPr>
        <p:spPr>
          <a:xfrm>
            <a:off x="3344707" y="5391744"/>
            <a:ext cx="709295" cy="177800"/>
          </a:xfrm>
          <a:custGeom>
            <a:avLst/>
            <a:gdLst/>
            <a:ahLst/>
            <a:cxnLst/>
            <a:rect l="l" t="t" r="r" b="b"/>
            <a:pathLst>
              <a:path w="709294" h="177800">
                <a:moveTo>
                  <a:pt x="0" y="177350"/>
                </a:moveTo>
                <a:lnTo>
                  <a:pt x="708789" y="0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17">
            <a:extLst>
              <a:ext uri="{FF2B5EF4-FFF2-40B4-BE49-F238E27FC236}">
                <a16:creationId xmlns:a16="http://schemas.microsoft.com/office/drawing/2014/main" id="{20245C79-F878-488B-91B5-F06794CFAC23}"/>
              </a:ext>
            </a:extLst>
          </p:cNvPr>
          <p:cNvSpPr txBox="1"/>
          <p:nvPr/>
        </p:nvSpPr>
        <p:spPr>
          <a:xfrm>
            <a:off x="955988" y="5511404"/>
            <a:ext cx="2187575" cy="8737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391795" algn="r">
              <a:lnSpc>
                <a:spcPct val="99200"/>
              </a:lnSpc>
              <a:spcBef>
                <a:spcPts val="110"/>
              </a:spcBef>
            </a:pP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~900</a:t>
            </a:r>
            <a:r>
              <a:rPr sz="1400" b="1" spc="-5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SAP</a:t>
            </a:r>
            <a:r>
              <a:rPr sz="1400" b="1" spc="-4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transaction  </a:t>
            </a: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codes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linked</a:t>
            </a:r>
            <a:r>
              <a:rPr sz="1400" spc="-7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to</a:t>
            </a:r>
            <a:r>
              <a:rPr sz="1400" spc="-2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process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steps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and </a:t>
            </a: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8 </a:t>
            </a:r>
            <a:r>
              <a:rPr sz="1400" b="1" i="1" dirty="0">
                <a:solidFill>
                  <a:srgbClr val="2E4469"/>
                </a:solidFill>
                <a:latin typeface="Trebuchet MS"/>
                <a:cs typeface="Trebuchet MS"/>
              </a:rPr>
              <a:t>Coke</a:t>
            </a:r>
            <a:r>
              <a:rPr sz="1400" b="1" i="1" spc="-60" dirty="0">
                <a:solidFill>
                  <a:srgbClr val="2E4469"/>
                </a:solidFill>
                <a:latin typeface="Trebuchet MS"/>
                <a:cs typeface="Trebuchet MS"/>
              </a:rPr>
              <a:t> </a:t>
            </a:r>
            <a:r>
              <a:rPr sz="1400" b="1" i="1" spc="-5" dirty="0">
                <a:solidFill>
                  <a:srgbClr val="2E4469"/>
                </a:solidFill>
                <a:latin typeface="Trebuchet MS"/>
                <a:cs typeface="Trebuchet MS"/>
              </a:rPr>
              <a:t>One</a:t>
            </a:r>
            <a:r>
              <a:rPr sz="1400" b="1" i="1" spc="-10" dirty="0">
                <a:solidFill>
                  <a:srgbClr val="2E4469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NON 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SAP application</a:t>
            </a:r>
            <a:r>
              <a:rPr sz="1400" b="1" spc="-8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systems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5" name="object 18">
            <a:extLst>
              <a:ext uri="{FF2B5EF4-FFF2-40B4-BE49-F238E27FC236}">
                <a16:creationId xmlns:a16="http://schemas.microsoft.com/office/drawing/2014/main" id="{3D4BAF85-C6A7-4C6B-860E-C91EA46392AC}"/>
              </a:ext>
            </a:extLst>
          </p:cNvPr>
          <p:cNvSpPr/>
          <p:nvPr/>
        </p:nvSpPr>
        <p:spPr>
          <a:xfrm>
            <a:off x="7768591" y="1281043"/>
            <a:ext cx="0" cy="739140"/>
          </a:xfrm>
          <a:custGeom>
            <a:avLst/>
            <a:gdLst/>
            <a:ahLst/>
            <a:cxnLst/>
            <a:rect l="l" t="t" r="r" b="b"/>
            <a:pathLst>
              <a:path h="739139">
                <a:moveTo>
                  <a:pt x="0" y="0"/>
                </a:moveTo>
                <a:lnTo>
                  <a:pt x="0" y="738663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19">
            <a:extLst>
              <a:ext uri="{FF2B5EF4-FFF2-40B4-BE49-F238E27FC236}">
                <a16:creationId xmlns:a16="http://schemas.microsoft.com/office/drawing/2014/main" id="{2B0583B4-D227-4239-AF12-3F09886B390E}"/>
              </a:ext>
            </a:extLst>
          </p:cNvPr>
          <p:cNvSpPr/>
          <p:nvPr/>
        </p:nvSpPr>
        <p:spPr>
          <a:xfrm>
            <a:off x="7363053" y="1419543"/>
            <a:ext cx="405765" cy="876300"/>
          </a:xfrm>
          <a:custGeom>
            <a:avLst/>
            <a:gdLst/>
            <a:ahLst/>
            <a:cxnLst/>
            <a:rect l="l" t="t" r="r" b="b"/>
            <a:pathLst>
              <a:path w="405765" h="876300">
                <a:moveTo>
                  <a:pt x="405538" y="0"/>
                </a:moveTo>
                <a:lnTo>
                  <a:pt x="0" y="876229"/>
                </a:lnTo>
              </a:path>
            </a:pathLst>
          </a:custGeom>
          <a:ln w="9524">
            <a:solidFill>
              <a:srgbClr val="2E44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20">
            <a:extLst>
              <a:ext uri="{FF2B5EF4-FFF2-40B4-BE49-F238E27FC236}">
                <a16:creationId xmlns:a16="http://schemas.microsoft.com/office/drawing/2014/main" id="{315BB9B2-FE13-496A-9D3D-7C18FD7E7E7A}"/>
              </a:ext>
            </a:extLst>
          </p:cNvPr>
          <p:cNvSpPr txBox="1"/>
          <p:nvPr/>
        </p:nvSpPr>
        <p:spPr>
          <a:xfrm>
            <a:off x="8064802" y="1317644"/>
            <a:ext cx="1936114" cy="18307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ctr">
              <a:lnSpc>
                <a:spcPct val="98200"/>
              </a:lnSpc>
              <a:spcBef>
                <a:spcPts val="130"/>
              </a:spcBef>
            </a:pP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Embedded </a:t>
            </a: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process</a:t>
            </a:r>
            <a:r>
              <a:rPr sz="1400" b="1" spc="-6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and 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measure assessment  tools</a:t>
            </a:r>
            <a:r>
              <a:rPr sz="1400" b="1" spc="-1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(PMM)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275590">
              <a:lnSpc>
                <a:spcPts val="1639"/>
              </a:lnSpc>
            </a:pP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~1080</a:t>
            </a:r>
            <a:r>
              <a:rPr sz="1400" b="1" spc="-2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processes</a:t>
            </a:r>
            <a:endParaRPr sz="1400">
              <a:latin typeface="Trebuchet MS"/>
              <a:cs typeface="Trebuchet MS"/>
            </a:endParaRPr>
          </a:p>
          <a:p>
            <a:pPr marL="473709">
              <a:lnSpc>
                <a:spcPts val="1639"/>
              </a:lnSpc>
            </a:pP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including</a:t>
            </a:r>
            <a:r>
              <a:rPr sz="1400" spc="-15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233356"/>
                </a:solidFill>
                <a:latin typeface="Trebuchet MS"/>
                <a:cs typeface="Trebuchet MS"/>
              </a:rPr>
              <a:t>80</a:t>
            </a:r>
            <a:endParaRPr sz="1400">
              <a:latin typeface="Trebuchet MS"/>
              <a:cs typeface="Trebuchet MS"/>
            </a:endParaRPr>
          </a:p>
          <a:p>
            <a:pPr marL="398145" marR="339725" indent="-54610" algn="ctr">
              <a:lnSpc>
                <a:spcPct val="101200"/>
              </a:lnSpc>
            </a:pPr>
            <a:r>
              <a:rPr sz="1400" b="1" spc="-5" dirty="0">
                <a:solidFill>
                  <a:srgbClr val="233356"/>
                </a:solidFill>
                <a:latin typeface="Trebuchet MS"/>
                <a:cs typeface="Trebuchet MS"/>
              </a:rPr>
              <a:t>variants </a:t>
            </a:r>
            <a:r>
              <a:rPr sz="1400" dirty="0">
                <a:solidFill>
                  <a:srgbClr val="233356"/>
                </a:solidFill>
                <a:latin typeface="Trebuchet MS"/>
                <a:cs typeface="Trebuchet MS"/>
              </a:rPr>
              <a:t>on 4  levels of</a:t>
            </a:r>
            <a:r>
              <a:rPr sz="1400" spc="-90" dirty="0">
                <a:solidFill>
                  <a:srgbClr val="233356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233356"/>
                </a:solidFill>
                <a:latin typeface="Trebuchet MS"/>
                <a:cs typeface="Trebuchet MS"/>
              </a:rPr>
              <a:t>detail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8" name="object 21">
            <a:extLst>
              <a:ext uri="{FF2B5EF4-FFF2-40B4-BE49-F238E27FC236}">
                <a16:creationId xmlns:a16="http://schemas.microsoft.com/office/drawing/2014/main" id="{EF0FE4E0-5622-487E-82F7-6DBBD809E76B}"/>
              </a:ext>
            </a:extLst>
          </p:cNvPr>
          <p:cNvSpPr/>
          <p:nvPr/>
        </p:nvSpPr>
        <p:spPr>
          <a:xfrm>
            <a:off x="10502303" y="1317644"/>
            <a:ext cx="1003298" cy="1071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7C8F3BD3-50FF-42BE-B188-982E9024F8F3}"/>
              </a:ext>
            </a:extLst>
          </p:cNvPr>
          <p:cNvSpPr/>
          <p:nvPr/>
        </p:nvSpPr>
        <p:spPr>
          <a:xfrm>
            <a:off x="630188" y="182980"/>
            <a:ext cx="10561288" cy="819223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ea typeface="+mj-ea"/>
                <a:cs typeface="Arial" charset="0"/>
              </a:rPr>
              <a:t>Focus on execution in the marketplace every day</a:t>
            </a:r>
          </a:p>
        </p:txBody>
      </p:sp>
    </p:spTree>
    <p:extLst>
      <p:ext uri="{BB962C8B-B14F-4D97-AF65-F5344CB8AC3E}">
        <p14:creationId xmlns:p14="http://schemas.microsoft.com/office/powerpoint/2010/main" val="1447976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9100" y="143220"/>
            <a:ext cx="11137899" cy="842803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LIVE OUR VALUES – LEADERSHIP VIA </a:t>
            </a:r>
            <a:r>
              <a:rPr lang="en-US" sz="3100" b="1" cap="all" dirty="0" err="1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BpM</a:t>
            </a:r>
            <a:endParaRPr sz="3100" b="1" cap="all" dirty="0">
              <a:ln w="500">
                <a:solidFill>
                  <a:srgbClr val="B13F9A">
                    <a:shade val="20000"/>
                    <a:satMod val="120000"/>
                  </a:srgbClr>
                </a:solidFill>
              </a:ln>
              <a:gradFill>
                <a:gsLst>
                  <a:gs pos="0">
                    <a:srgbClr val="F9B639">
                      <a:tint val="13000"/>
                    </a:srgbClr>
                  </a:gs>
                  <a:gs pos="10000">
                    <a:srgbClr val="F9B639">
                      <a:tint val="20000"/>
                    </a:srgbClr>
                  </a:gs>
                  <a:gs pos="49000">
                    <a:srgbClr val="F9B639">
                      <a:tint val="70000"/>
                    </a:srgbClr>
                  </a:gs>
                  <a:gs pos="50000">
                    <a:srgbClr val="F9B639">
                      <a:tint val="97000"/>
                    </a:srgbClr>
                  </a:gs>
                  <a:gs pos="100000">
                    <a:srgbClr val="F9B639">
                      <a:tint val="20000"/>
                    </a:srgbClr>
                  </a:gs>
                </a:gsLst>
                <a:lin ang="5400000" scaled="1"/>
              </a:gradFill>
              <a:latin typeface="Trebuchet MS"/>
              <a:cs typeface="Arial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81104" y="1076547"/>
            <a:ext cx="6069723" cy="4929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4770" y="1200074"/>
            <a:ext cx="892821" cy="884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770" y="2231690"/>
            <a:ext cx="892821" cy="884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4770" y="3220923"/>
            <a:ext cx="892821" cy="884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41CD3E5C-E1F6-4E2E-A73B-DF22862D4DAB}"/>
              </a:ext>
            </a:extLst>
          </p:cNvPr>
          <p:cNvSpPr/>
          <p:nvPr/>
        </p:nvSpPr>
        <p:spPr>
          <a:xfrm>
            <a:off x="8486756" y="2890391"/>
            <a:ext cx="3448279" cy="1077218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/>
              <a:t>Leadership:</a:t>
            </a:r>
            <a:r>
              <a:rPr lang="en-US" b="1" dirty="0"/>
              <a:t> </a:t>
            </a:r>
          </a:p>
          <a:p>
            <a:pPr algn="ctr"/>
            <a:r>
              <a:rPr lang="en-US" b="1" dirty="0"/>
              <a:t>The courage to shape a better future</a:t>
            </a:r>
            <a:endParaRPr lang="en-US" sz="2800" b="1" dirty="0"/>
          </a:p>
        </p:txBody>
      </p:sp>
      <p:sp>
        <p:nvSpPr>
          <p:cNvPr id="4" name="אליפסה 3">
            <a:extLst>
              <a:ext uri="{FF2B5EF4-FFF2-40B4-BE49-F238E27FC236}">
                <a16:creationId xmlns:a16="http://schemas.microsoft.com/office/drawing/2014/main" id="{A842B5F2-3E7F-481D-B403-85645421F30E}"/>
              </a:ext>
            </a:extLst>
          </p:cNvPr>
          <p:cNvSpPr/>
          <p:nvPr/>
        </p:nvSpPr>
        <p:spPr>
          <a:xfrm>
            <a:off x="852171" y="1200074"/>
            <a:ext cx="892822" cy="84280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0830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136364" y="1356054"/>
            <a:ext cx="6020930" cy="4974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3854" y="2659875"/>
            <a:ext cx="3076003" cy="348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395" y="1675899"/>
            <a:ext cx="892817" cy="884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395" y="2707516"/>
            <a:ext cx="892817" cy="8841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395" y="3696749"/>
            <a:ext cx="892817" cy="8841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2395" y="4652185"/>
            <a:ext cx="892817" cy="8841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0927" y="4646763"/>
            <a:ext cx="906086" cy="8437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28BE395A-92DC-4A31-951D-A5CFC1E80F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" y="143220"/>
            <a:ext cx="11137899" cy="842803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/>
          <a:p>
            <a:pPr algn="ctr" rtl="0" eaLnBrk="0" fontAlgn="base" hangingPunct="0"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LIVE OUR VALUES - COLLABORATE</a:t>
            </a:r>
            <a:endParaRPr sz="3100" b="1" cap="all" dirty="0">
              <a:ln w="500">
                <a:solidFill>
                  <a:srgbClr val="B13F9A">
                    <a:shade val="20000"/>
                    <a:satMod val="120000"/>
                  </a:srgbClr>
                </a:solidFill>
              </a:ln>
              <a:gradFill>
                <a:gsLst>
                  <a:gs pos="0">
                    <a:srgbClr val="F9B639">
                      <a:tint val="13000"/>
                    </a:srgbClr>
                  </a:gs>
                  <a:gs pos="10000">
                    <a:srgbClr val="F9B639">
                      <a:tint val="20000"/>
                    </a:srgbClr>
                  </a:gs>
                  <a:gs pos="49000">
                    <a:srgbClr val="F9B639">
                      <a:tint val="70000"/>
                    </a:srgbClr>
                  </a:gs>
                  <a:gs pos="50000">
                    <a:srgbClr val="F9B639">
                      <a:tint val="97000"/>
                    </a:srgbClr>
                  </a:gs>
                  <a:gs pos="100000">
                    <a:srgbClr val="F9B639">
                      <a:tint val="20000"/>
                    </a:srgbClr>
                  </a:gs>
                </a:gsLst>
                <a:lin ang="5400000" scaled="1"/>
              </a:gradFill>
              <a:latin typeface="Trebuchet MS"/>
              <a:cs typeface="Arial" charset="0"/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F352B41C-2EAB-4FF3-91F9-35316F256640}"/>
              </a:ext>
            </a:extLst>
          </p:cNvPr>
          <p:cNvSpPr/>
          <p:nvPr/>
        </p:nvSpPr>
        <p:spPr>
          <a:xfrm>
            <a:off x="8438919" y="3241026"/>
            <a:ext cx="3448281" cy="1031641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 rtl="0"/>
            <a:r>
              <a:rPr lang="en-US" sz="2800" b="1" u="sng" dirty="0"/>
              <a:t>Collaboration:</a:t>
            </a:r>
          </a:p>
          <a:p>
            <a:pPr algn="ctr" rtl="0"/>
            <a:r>
              <a:rPr lang="en-US" b="1" dirty="0"/>
              <a:t>Leverage collective genius</a:t>
            </a:r>
          </a:p>
        </p:txBody>
      </p:sp>
    </p:spTree>
    <p:extLst>
      <p:ext uri="{BB962C8B-B14F-4D97-AF65-F5344CB8AC3E}">
        <p14:creationId xmlns:p14="http://schemas.microsoft.com/office/powerpoint/2010/main" val="1222108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92B06E0-2079-4A6B-84F7-BE27A8902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5646" r="32320" b="13366"/>
          <a:stretch/>
        </p:blipFill>
        <p:spPr>
          <a:xfrm>
            <a:off x="8010180" y="4476789"/>
            <a:ext cx="4092761" cy="217739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9F1BE44-24DF-4E59-B788-FCADC0257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3" t="28535" r="5120" b="28634"/>
          <a:stretch/>
        </p:blipFill>
        <p:spPr>
          <a:xfrm>
            <a:off x="502185" y="1893917"/>
            <a:ext cx="10851615" cy="2379643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F252459F-FF1F-4613-A100-1B615E94055F}"/>
              </a:ext>
            </a:extLst>
          </p:cNvPr>
          <p:cNvSpPr txBox="1">
            <a:spLocks/>
          </p:cNvSpPr>
          <p:nvPr/>
        </p:nvSpPr>
        <p:spPr>
          <a:xfrm>
            <a:off x="419100" y="143220"/>
            <a:ext cx="11137899" cy="842803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rtlCol="1" anchor="ctr" anchorCtr="0" compatLnSpc="1">
            <a:prstTxWarp prst="textNoShape">
              <a:avLst/>
            </a:prstTxWarp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 eaLnBrk="0" fontAlgn="base" hangingPunct="0">
              <a:spcAft>
                <a:spcPct val="0"/>
              </a:spcAft>
            </a:pPr>
            <a:r>
              <a:rPr lang="en-US" sz="3100" b="1" cap="all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  <a:cs typeface="Arial" charset="0"/>
              </a:rPr>
              <a:t>PORTERS FIVE FORCES</a:t>
            </a:r>
          </a:p>
        </p:txBody>
      </p:sp>
    </p:spTree>
    <p:extLst>
      <p:ext uri="{BB962C8B-B14F-4D97-AF65-F5344CB8AC3E}">
        <p14:creationId xmlns:p14="http://schemas.microsoft.com/office/powerpoint/2010/main" val="2776146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10EB46FB-890B-470E-9DA8-3BCBA5D2D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2" t="5921" r="5998" b="10648"/>
          <a:stretch/>
        </p:blipFill>
        <p:spPr>
          <a:xfrm>
            <a:off x="980500" y="1136306"/>
            <a:ext cx="9705861" cy="57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39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>
            <a:extLst>
              <a:ext uri="{FF2B5EF4-FFF2-40B4-BE49-F238E27FC236}">
                <a16:creationId xmlns:a16="http://schemas.microsoft.com/office/drawing/2014/main" id="{D6BB83DB-1836-44D4-991D-E8F2AE308F9B}"/>
              </a:ext>
            </a:extLst>
          </p:cNvPr>
          <p:cNvSpPr txBox="1">
            <a:spLocks/>
          </p:cNvSpPr>
          <p:nvPr/>
        </p:nvSpPr>
        <p:spPr>
          <a:xfrm>
            <a:off x="2745812" y="132202"/>
            <a:ext cx="6515100" cy="990600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 kern="1200" cap="all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9pPr>
            <a:extLst/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all" spc="0" normalizeH="0" baseline="0" noProof="0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Trebuchet MS"/>
                <a:ea typeface="+mj-ea"/>
                <a:cs typeface="Arial" charset="0"/>
              </a:rPr>
              <a:t>differentiation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C5A44F4D-A557-4AED-A860-6084D69EE0F1}"/>
              </a:ext>
            </a:extLst>
          </p:cNvPr>
          <p:cNvSpPr/>
          <p:nvPr/>
        </p:nvSpPr>
        <p:spPr>
          <a:xfrm>
            <a:off x="1399142" y="1281858"/>
            <a:ext cx="9738911" cy="95410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/>
              <a:t>Portfolio</a:t>
            </a:r>
            <a:r>
              <a:rPr lang="en-US" sz="2800" b="1" dirty="0"/>
              <a:t>:</a:t>
            </a:r>
            <a:r>
              <a:rPr lang="en-US" sz="2800" dirty="0"/>
              <a:t> Bring to the world a portfolio of quality beverage brands that anticipate and satisfy people's desires and needs.</a:t>
            </a:r>
            <a:endParaRPr lang="he-IL" sz="2800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371C4C57-6783-44EF-9F18-B14DD644DDA0}"/>
              </a:ext>
            </a:extLst>
          </p:cNvPr>
          <p:cNvSpPr txBox="1"/>
          <p:nvPr/>
        </p:nvSpPr>
        <p:spPr>
          <a:xfrm>
            <a:off x="175332" y="2987546"/>
            <a:ext cx="11656060" cy="3634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r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he-IL" sz="2500" spc="-25" dirty="0">
                <a:solidFill>
                  <a:srgbClr val="252525"/>
                </a:solidFill>
                <a:latin typeface="Arial"/>
                <a:cs typeface="Arial"/>
              </a:rPr>
              <a:t>להביא לעולם רשימה של מותגי משקה איכותי שממלא את הרצונות והתשוקות של אנשים.</a:t>
            </a:r>
          </a:p>
          <a:p>
            <a:pPr marL="355600" marR="5080" indent="-342900" algn="r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endParaRPr lang="he-IL" sz="2500" spc="-25" dirty="0">
              <a:solidFill>
                <a:srgbClr val="252525"/>
              </a:solidFill>
              <a:latin typeface="Arial"/>
              <a:cs typeface="Arial"/>
            </a:endParaRPr>
          </a:p>
          <a:p>
            <a:pPr marL="355600" marR="5080" indent="-342900" algn="r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he-IL" sz="2500" b="1" spc="-25" dirty="0">
                <a:solidFill>
                  <a:srgbClr val="252525"/>
                </a:solidFill>
                <a:latin typeface="Arial"/>
                <a:cs typeface="Arial"/>
              </a:rPr>
              <a:t>קוקה קולה שואפת לייצר משקאות שנתפסים בעיני הלקוחות כנבדלים באיכותם ועל ידי כך לבדל עצמם מהמתחרים. יש כאן ניסיון לגרום ללקוחות להאמין שיש במוצר מאפיינים בעלי ערך מוסף לעומת המתחרים</a:t>
            </a:r>
            <a:endParaRPr lang="he-IL" sz="2500" b="1" spc="-45" dirty="0">
              <a:solidFill>
                <a:srgbClr val="252525"/>
              </a:solidFill>
              <a:latin typeface="Arial"/>
              <a:cs typeface="Arial"/>
            </a:endParaRPr>
          </a:p>
          <a:p>
            <a:pPr marL="355600" marR="5080" indent="-342900" algn="l" rtl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endParaRPr sz="2500" spc="10" dirty="0">
              <a:solidFill>
                <a:srgbClr val="252525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4461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5727" y="0"/>
            <a:ext cx="922273" cy="99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1300" y="203658"/>
            <a:ext cx="8399780" cy="636905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61340" algn="l"/>
                <a:tab pos="8386445" algn="l"/>
              </a:tabLst>
            </a:pPr>
            <a:r>
              <a:rPr sz="4000" u="heavy" spc="-25" dirty="0">
                <a:uFill>
                  <a:solidFill>
                    <a:srgbClr val="C0504D"/>
                  </a:solidFill>
                </a:uFill>
              </a:rPr>
              <a:t> 	</a:t>
            </a:r>
            <a:r>
              <a:rPr sz="4000" u="heavy" spc="65" dirty="0">
                <a:uFill>
                  <a:solidFill>
                    <a:srgbClr val="C0504D"/>
                  </a:solidFill>
                </a:uFill>
              </a:rPr>
              <a:t>Organizational</a:t>
            </a:r>
            <a:r>
              <a:rPr sz="4000" u="heavy" spc="-60" dirty="0">
                <a:uFill>
                  <a:solidFill>
                    <a:srgbClr val="C0504D"/>
                  </a:solidFill>
                </a:uFill>
              </a:rPr>
              <a:t> </a:t>
            </a:r>
            <a:r>
              <a:rPr sz="4000" u="heavy" spc="65" dirty="0">
                <a:uFill>
                  <a:solidFill>
                    <a:srgbClr val="C0504D"/>
                  </a:solidFill>
                </a:uFill>
              </a:rPr>
              <a:t>Structure	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524000" y="950975"/>
            <a:ext cx="8418576" cy="118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0" y="1027175"/>
            <a:ext cx="8656320" cy="118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0" y="1066800"/>
            <a:ext cx="8610600" cy="0"/>
          </a:xfrm>
          <a:custGeom>
            <a:avLst/>
            <a:gdLst/>
            <a:ahLst/>
            <a:cxnLst/>
            <a:rect l="l" t="t" r="r" b="b"/>
            <a:pathLst>
              <a:path w="8610600">
                <a:moveTo>
                  <a:pt x="0" y="0"/>
                </a:moveTo>
                <a:lnTo>
                  <a:pt x="8610600" y="0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52033" y="1210055"/>
            <a:ext cx="1228343" cy="463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42888" y="1213104"/>
            <a:ext cx="1319784" cy="353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03976" y="1241488"/>
            <a:ext cx="1125537" cy="3603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03976" y="1241488"/>
            <a:ext cx="1125855" cy="360680"/>
          </a:xfrm>
          <a:custGeom>
            <a:avLst/>
            <a:gdLst/>
            <a:ahLst/>
            <a:cxnLst/>
            <a:rect l="l" t="t" r="r" b="b"/>
            <a:pathLst>
              <a:path w="1125854" h="360680">
                <a:moveTo>
                  <a:pt x="0" y="360362"/>
                </a:moveTo>
                <a:lnTo>
                  <a:pt x="1125537" y="360362"/>
                </a:lnTo>
                <a:lnTo>
                  <a:pt x="1125537" y="0"/>
                </a:lnTo>
                <a:lnTo>
                  <a:pt x="0" y="0"/>
                </a:lnTo>
                <a:lnTo>
                  <a:pt x="0" y="360362"/>
                </a:lnTo>
                <a:close/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09563" y="1241489"/>
            <a:ext cx="1120140" cy="251991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86995">
              <a:spcBef>
                <a:spcPts val="284"/>
              </a:spcBef>
            </a:pPr>
            <a:r>
              <a:rPr sz="1400" spc="-75" dirty="0">
                <a:latin typeface="Arial"/>
                <a:cs typeface="Arial"/>
              </a:rPr>
              <a:t>Headquarters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0520" y="1746504"/>
            <a:ext cx="1103376" cy="4632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51376" y="1749552"/>
            <a:ext cx="1200912" cy="3535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1701" y="1778063"/>
            <a:ext cx="1001712" cy="360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11701" y="1778063"/>
            <a:ext cx="1002030" cy="251992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2075">
              <a:spcBef>
                <a:spcPts val="285"/>
              </a:spcBef>
            </a:pPr>
            <a:r>
              <a:rPr sz="1400" spc="-75" dirty="0">
                <a:latin typeface="Arial"/>
                <a:cs typeface="Arial"/>
              </a:rPr>
              <a:t>Commercial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96184" y="2282952"/>
            <a:ext cx="2011679" cy="716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7039" y="2286001"/>
            <a:ext cx="2139696" cy="566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48000" y="2314576"/>
            <a:ext cx="1909826" cy="6127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48000" y="2314576"/>
            <a:ext cx="1910080" cy="612775"/>
          </a:xfrm>
          <a:custGeom>
            <a:avLst/>
            <a:gdLst/>
            <a:ahLst/>
            <a:cxnLst/>
            <a:rect l="l" t="t" r="r" b="b"/>
            <a:pathLst>
              <a:path w="1910079" h="612775">
                <a:moveTo>
                  <a:pt x="0" y="612775"/>
                </a:moveTo>
                <a:lnTo>
                  <a:pt x="1909826" y="612775"/>
                </a:lnTo>
                <a:lnTo>
                  <a:pt x="1909826" y="0"/>
                </a:lnTo>
                <a:lnTo>
                  <a:pt x="0" y="0"/>
                </a:lnTo>
                <a:lnTo>
                  <a:pt x="0" y="612775"/>
                </a:lnTo>
                <a:close/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127376" y="2339416"/>
            <a:ext cx="1818639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spc="-45" dirty="0">
                <a:latin typeface="Arial"/>
                <a:cs typeface="Arial"/>
              </a:rPr>
              <a:t>Manufacturing</a:t>
            </a:r>
            <a:endParaRPr sz="1400">
              <a:latin typeface="Arial"/>
              <a:cs typeface="Arial"/>
            </a:endParaRPr>
          </a:p>
          <a:p>
            <a:pPr marL="12700"/>
            <a:r>
              <a:rPr sz="1400" spc="15" dirty="0">
                <a:latin typeface="Arial"/>
                <a:cs typeface="Arial"/>
              </a:rPr>
              <a:t>&amp; </a:t>
            </a:r>
            <a:r>
              <a:rPr sz="1400" spc="-110" dirty="0">
                <a:latin typeface="Arial"/>
                <a:cs typeface="Arial"/>
              </a:rPr>
              <a:t>Research</a:t>
            </a:r>
            <a:r>
              <a:rPr sz="1400" spc="-250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(Innovations)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04815" y="2279904"/>
            <a:ext cx="1847088" cy="4632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92624" y="2282952"/>
            <a:ext cx="1975103" cy="3535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54601" y="2311463"/>
            <a:ext cx="1747901" cy="3603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54601" y="2311463"/>
            <a:ext cx="1748155" cy="251992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2075">
              <a:spcBef>
                <a:spcPts val="285"/>
              </a:spcBef>
            </a:pPr>
            <a:r>
              <a:rPr sz="1400" spc="-65" dirty="0">
                <a:latin typeface="Arial"/>
                <a:cs typeface="Arial"/>
              </a:rPr>
              <a:t>Corporate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85" dirty="0">
                <a:latin typeface="Arial"/>
                <a:cs typeface="Arial"/>
              </a:rPr>
              <a:t>Governance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650223" y="1746504"/>
            <a:ext cx="810768" cy="4632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38032" y="1749552"/>
            <a:ext cx="899159" cy="3535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99500" y="1778063"/>
            <a:ext cx="711200" cy="36036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699500" y="1778063"/>
            <a:ext cx="711200" cy="251992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3345">
              <a:spcBef>
                <a:spcPts val="285"/>
              </a:spcBef>
            </a:pPr>
            <a:r>
              <a:rPr sz="1400" spc="-95" dirty="0">
                <a:latin typeface="Arial"/>
                <a:cs typeface="Arial"/>
              </a:rPr>
              <a:t>Finance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59168" y="1746505"/>
            <a:ext cx="1533143" cy="9692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46976" y="1749551"/>
            <a:ext cx="1639824" cy="7802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8825" y="1778001"/>
            <a:ext cx="1433576" cy="8667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108825" y="1778000"/>
            <a:ext cx="1433830" cy="690574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3345">
              <a:spcBef>
                <a:spcPts val="285"/>
              </a:spcBef>
            </a:pPr>
            <a:r>
              <a:rPr sz="1400" spc="-95" dirty="0">
                <a:latin typeface="Arial"/>
                <a:cs typeface="Arial"/>
              </a:rPr>
              <a:t>Supply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chain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3345"/>
            <a:r>
              <a:rPr sz="1400" spc="-95" dirty="0">
                <a:latin typeface="Arial"/>
                <a:cs typeface="Arial"/>
              </a:rPr>
              <a:t>Plan </a:t>
            </a:r>
            <a:r>
              <a:rPr sz="1400" spc="15" dirty="0">
                <a:latin typeface="Arial"/>
                <a:cs typeface="Arial"/>
              </a:rPr>
              <a:t>&amp;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67601" y="1601851"/>
            <a:ext cx="5080" cy="2295525"/>
          </a:xfrm>
          <a:custGeom>
            <a:avLst/>
            <a:gdLst/>
            <a:ahLst/>
            <a:cxnLst/>
            <a:rect l="l" t="t" r="r" b="b"/>
            <a:pathLst>
              <a:path w="5079" h="2295525">
                <a:moveTo>
                  <a:pt x="0" y="0"/>
                </a:moveTo>
                <a:lnTo>
                  <a:pt x="4699" y="2295525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64223" y="3867911"/>
            <a:ext cx="1216152" cy="7132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55079" y="3867912"/>
            <a:ext cx="1319784" cy="5669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15152" y="3897249"/>
            <a:ext cx="1114425" cy="6127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15152" y="3897249"/>
            <a:ext cx="1114425" cy="612775"/>
          </a:xfrm>
          <a:custGeom>
            <a:avLst/>
            <a:gdLst/>
            <a:ahLst/>
            <a:cxnLst/>
            <a:rect l="l" t="t" r="r" b="b"/>
            <a:pathLst>
              <a:path w="1114425" h="612775">
                <a:moveTo>
                  <a:pt x="0" y="612775"/>
                </a:moveTo>
                <a:lnTo>
                  <a:pt x="1114425" y="612775"/>
                </a:lnTo>
                <a:lnTo>
                  <a:pt x="1114425" y="0"/>
                </a:lnTo>
                <a:lnTo>
                  <a:pt x="0" y="0"/>
                </a:lnTo>
                <a:lnTo>
                  <a:pt x="0" y="612775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409563" y="3897248"/>
            <a:ext cx="1120140" cy="468718"/>
          </a:xfrm>
          <a:prstGeom prst="rect">
            <a:avLst/>
          </a:prstGeom>
          <a:ln w="9525">
            <a:solidFill>
              <a:srgbClr val="497DBA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8425">
              <a:spcBef>
                <a:spcPts val="295"/>
              </a:spcBef>
            </a:pPr>
            <a:r>
              <a:rPr sz="1400" spc="-35" dirty="0">
                <a:latin typeface="Arial"/>
                <a:cs typeface="Arial"/>
              </a:rPr>
              <a:t>International</a:t>
            </a:r>
            <a:endParaRPr sz="1400">
              <a:latin typeface="Arial"/>
              <a:cs typeface="Arial"/>
            </a:endParaRPr>
          </a:p>
          <a:p>
            <a:pPr marL="98425"/>
            <a:r>
              <a:rPr sz="1400" spc="-60" dirty="0">
                <a:latin typeface="Arial"/>
                <a:cs typeface="Arial"/>
              </a:rPr>
              <a:t>Division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15310" y="4727816"/>
            <a:ext cx="887730" cy="253916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spcBef>
                <a:spcPts val="300"/>
              </a:spcBef>
            </a:pPr>
            <a:r>
              <a:rPr sz="1400" spc="-50" dirty="0">
                <a:latin typeface="Arial"/>
                <a:cs typeface="Arial"/>
              </a:rPr>
              <a:t>Marketing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43451" y="4727918"/>
            <a:ext cx="1240790" cy="468718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 marR="82550">
              <a:spcBef>
                <a:spcPts val="295"/>
              </a:spcBef>
            </a:pPr>
            <a:r>
              <a:rPr sz="1400" spc="25" dirty="0">
                <a:latin typeface="Arial"/>
                <a:cs typeface="Arial"/>
              </a:rPr>
              <a:t>M</a:t>
            </a:r>
            <a:r>
              <a:rPr sz="1400" spc="-114" dirty="0">
                <a:latin typeface="Arial"/>
                <a:cs typeface="Arial"/>
              </a:rPr>
              <a:t>a</a:t>
            </a:r>
            <a:r>
              <a:rPr sz="1400" spc="-65" dirty="0">
                <a:latin typeface="Arial"/>
                <a:cs typeface="Arial"/>
              </a:rPr>
              <a:t>nu</a:t>
            </a:r>
            <a:r>
              <a:rPr sz="1400" spc="15" dirty="0">
                <a:latin typeface="Arial"/>
                <a:cs typeface="Arial"/>
              </a:rPr>
              <a:t>f</a:t>
            </a:r>
            <a:r>
              <a:rPr sz="1400" spc="-114" dirty="0">
                <a:latin typeface="Arial"/>
                <a:cs typeface="Arial"/>
              </a:rPr>
              <a:t>a</a:t>
            </a:r>
            <a:r>
              <a:rPr sz="1400" spc="-105" dirty="0">
                <a:latin typeface="Arial"/>
                <a:cs typeface="Arial"/>
              </a:rPr>
              <a:t>c</a:t>
            </a:r>
            <a:r>
              <a:rPr sz="1400" spc="65" dirty="0">
                <a:latin typeface="Arial"/>
                <a:cs typeface="Arial"/>
              </a:rPr>
              <a:t>t</a:t>
            </a:r>
            <a:r>
              <a:rPr sz="1400" spc="-65" dirty="0">
                <a:latin typeface="Arial"/>
                <a:cs typeface="Arial"/>
              </a:rPr>
              <a:t>u</a:t>
            </a:r>
            <a:r>
              <a:rPr sz="1400" spc="5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spc="-65" dirty="0">
                <a:latin typeface="Arial"/>
                <a:cs typeface="Arial"/>
              </a:rPr>
              <a:t>n</a:t>
            </a:r>
            <a:r>
              <a:rPr sz="1400" spc="-85" dirty="0">
                <a:latin typeface="Arial"/>
                <a:cs typeface="Arial"/>
              </a:rPr>
              <a:t>g  </a:t>
            </a:r>
            <a:r>
              <a:rPr sz="1400" spc="15" dirty="0">
                <a:latin typeface="Arial"/>
                <a:cs typeface="Arial"/>
              </a:rPr>
              <a:t>&amp;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110" dirty="0">
                <a:latin typeface="Arial"/>
                <a:cs typeface="Arial"/>
              </a:rPr>
              <a:t>Research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29909" y="4817224"/>
            <a:ext cx="1205230" cy="253274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710">
              <a:spcBef>
                <a:spcPts val="295"/>
              </a:spcBef>
            </a:pPr>
            <a:r>
              <a:rPr sz="1400" spc="-45" dirty="0">
                <a:latin typeface="Arial"/>
                <a:cs typeface="Arial"/>
              </a:rPr>
              <a:t>Administration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97370" y="4817224"/>
            <a:ext cx="711835" cy="253274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710">
              <a:spcBef>
                <a:spcPts val="295"/>
              </a:spcBef>
            </a:pPr>
            <a:r>
              <a:rPr sz="1400" spc="-95" dirty="0">
                <a:latin typeface="Arial"/>
                <a:cs typeface="Arial"/>
              </a:rPr>
              <a:t>Finance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37048" y="1758695"/>
            <a:ext cx="1517903" cy="4632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24856" y="1761745"/>
            <a:ext cx="1627631" cy="3535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6452" y="1789048"/>
            <a:ext cx="1419225" cy="3619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386452" y="1789048"/>
            <a:ext cx="1419225" cy="251992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2075">
              <a:spcBef>
                <a:spcPts val="285"/>
              </a:spcBef>
            </a:pPr>
            <a:r>
              <a:rPr sz="1400" spc="-75" dirty="0">
                <a:latin typeface="Arial"/>
                <a:cs typeface="Arial"/>
              </a:rPr>
              <a:t>Strategic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planning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594725" y="4817224"/>
            <a:ext cx="527050" cy="253274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3345">
              <a:spcBef>
                <a:spcPts val="295"/>
              </a:spcBef>
            </a:pPr>
            <a:r>
              <a:rPr sz="1400" spc="-130" dirty="0">
                <a:latin typeface="Arial"/>
                <a:cs typeface="Arial"/>
              </a:rPr>
              <a:t>Sales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597517" y="4817211"/>
            <a:ext cx="842010" cy="468718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85420">
              <a:spcBef>
                <a:spcPts val="295"/>
              </a:spcBef>
            </a:pPr>
            <a:r>
              <a:rPr sz="1400" spc="-95" dirty="0">
                <a:latin typeface="Arial"/>
                <a:cs typeface="Arial"/>
              </a:rPr>
              <a:t>Supply</a:t>
            </a:r>
            <a:endParaRPr sz="1400">
              <a:latin typeface="Arial"/>
              <a:cs typeface="Arial"/>
            </a:endParaRPr>
          </a:p>
          <a:p>
            <a:pPr marL="222250">
              <a:spcBef>
                <a:spcPts val="5"/>
              </a:spcBef>
            </a:pPr>
            <a:r>
              <a:rPr sz="1400" spc="-100" dirty="0">
                <a:latin typeface="Arial"/>
                <a:cs typeface="Arial"/>
              </a:rPr>
              <a:t>Chain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634984" y="2282951"/>
            <a:ext cx="1816607" cy="4632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25841" y="2286001"/>
            <a:ext cx="1935479" cy="35356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86800" y="2314638"/>
            <a:ext cx="1714500" cy="36036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686800" y="2314639"/>
            <a:ext cx="1714500" cy="252633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3345">
              <a:spcBef>
                <a:spcPts val="290"/>
              </a:spcBef>
            </a:pPr>
            <a:r>
              <a:rPr sz="1400" spc="-60" dirty="0">
                <a:latin typeface="Arial"/>
                <a:cs typeface="Arial"/>
              </a:rPr>
              <a:t>Delivery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102352" y="2816351"/>
            <a:ext cx="1752600" cy="46329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93208" y="2816352"/>
            <a:ext cx="1868424" cy="35356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53026" y="2846323"/>
            <a:ext cx="1652651" cy="3619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153026" y="2846324"/>
            <a:ext cx="1652905" cy="252633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spcBef>
                <a:spcPts val="290"/>
              </a:spcBef>
            </a:pPr>
            <a:r>
              <a:rPr sz="1400" spc="-120" dirty="0">
                <a:latin typeface="Arial"/>
                <a:cs typeface="Arial"/>
              </a:rPr>
              <a:t>Change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050023" y="2816351"/>
            <a:ext cx="1182624" cy="4632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40879" y="2816352"/>
            <a:ext cx="1277112" cy="35356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00952" y="2846323"/>
            <a:ext cx="1081087" cy="36195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100952" y="2846324"/>
            <a:ext cx="1081405" cy="252633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710">
              <a:spcBef>
                <a:spcPts val="290"/>
              </a:spcBef>
            </a:pPr>
            <a:r>
              <a:rPr sz="1400" spc="-65" dirty="0">
                <a:latin typeface="Arial"/>
                <a:cs typeface="Arial"/>
              </a:rPr>
              <a:t>Procurement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529576" y="4203701"/>
            <a:ext cx="224154" cy="612775"/>
          </a:xfrm>
          <a:custGeom>
            <a:avLst/>
            <a:gdLst/>
            <a:ahLst/>
            <a:cxnLst/>
            <a:rect l="l" t="t" r="r" b="b"/>
            <a:pathLst>
              <a:path w="224154" h="612775">
                <a:moveTo>
                  <a:pt x="0" y="0"/>
                </a:moveTo>
                <a:lnTo>
                  <a:pt x="223774" y="612775"/>
                </a:lnTo>
              </a:path>
            </a:pathLst>
          </a:custGeom>
          <a:ln w="952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72300" y="4510023"/>
            <a:ext cx="0" cy="1046480"/>
          </a:xfrm>
          <a:custGeom>
            <a:avLst/>
            <a:gdLst/>
            <a:ahLst/>
            <a:cxnLst/>
            <a:rect l="l" t="t" r="r" b="b"/>
            <a:pathLst>
              <a:path h="1046479">
                <a:moveTo>
                  <a:pt x="0" y="0"/>
                </a:moveTo>
                <a:lnTo>
                  <a:pt x="0" y="1046226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41847" y="5526024"/>
            <a:ext cx="2660904" cy="46024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29655" y="5526023"/>
            <a:ext cx="2819400" cy="35356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91252" y="5556250"/>
            <a:ext cx="2562225" cy="36036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91252" y="5556250"/>
            <a:ext cx="2562225" cy="360680"/>
          </a:xfrm>
          <a:custGeom>
            <a:avLst/>
            <a:gdLst/>
            <a:ahLst/>
            <a:cxnLst/>
            <a:rect l="l" t="t" r="r" b="b"/>
            <a:pathLst>
              <a:path w="2562225" h="360679">
                <a:moveTo>
                  <a:pt x="0" y="360362"/>
                </a:moveTo>
                <a:lnTo>
                  <a:pt x="2562225" y="360362"/>
                </a:lnTo>
                <a:lnTo>
                  <a:pt x="2562225" y="0"/>
                </a:lnTo>
                <a:lnTo>
                  <a:pt x="0" y="0"/>
                </a:lnTo>
                <a:lnTo>
                  <a:pt x="0" y="360362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691252" y="5556250"/>
            <a:ext cx="2574925" cy="253916"/>
          </a:xfrm>
          <a:prstGeom prst="rect">
            <a:avLst/>
          </a:prstGeom>
          <a:ln w="9525">
            <a:solidFill>
              <a:srgbClr val="F6924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710">
              <a:spcBef>
                <a:spcPts val="300"/>
              </a:spcBef>
            </a:pPr>
            <a:r>
              <a:rPr sz="1400" spc="-85" dirty="0">
                <a:latin typeface="Arial"/>
                <a:cs typeface="Arial"/>
              </a:rPr>
              <a:t>Area Managers </a:t>
            </a:r>
            <a:r>
              <a:rPr sz="1400" spc="-5" dirty="0">
                <a:latin typeface="Arial"/>
                <a:cs typeface="Arial"/>
              </a:rPr>
              <a:t>for </a:t>
            </a:r>
            <a:r>
              <a:rPr sz="1400" spc="-25" dirty="0">
                <a:latin typeface="Arial"/>
                <a:cs typeface="Arial"/>
              </a:rPr>
              <a:t>different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plants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018026" y="6115926"/>
            <a:ext cx="670560" cy="253916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spcBef>
                <a:spcPts val="300"/>
              </a:spcBef>
            </a:pPr>
            <a:r>
              <a:rPr sz="1400" spc="-90" dirty="0">
                <a:latin typeface="Arial"/>
                <a:cs typeface="Arial"/>
              </a:rPr>
              <a:t>Europe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402707" y="6115926"/>
            <a:ext cx="577850" cy="253916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710">
              <a:spcBef>
                <a:spcPts val="300"/>
              </a:spcBef>
            </a:pPr>
            <a:r>
              <a:rPr sz="1400" spc="-50" dirty="0">
                <a:latin typeface="Arial"/>
                <a:cs typeface="Arial"/>
              </a:rPr>
              <a:t>Africa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926707" y="6115926"/>
            <a:ext cx="1728470" cy="253916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3345">
              <a:spcBef>
                <a:spcPts val="300"/>
              </a:spcBef>
            </a:pPr>
            <a:r>
              <a:rPr sz="1400" spc="-40" dirty="0">
                <a:latin typeface="Arial"/>
                <a:cs typeface="Arial"/>
              </a:rPr>
              <a:t>North/South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Americas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932291" y="6115926"/>
            <a:ext cx="1400810" cy="253916"/>
          </a:xfrm>
          <a:prstGeom prst="rect">
            <a:avLst/>
          </a:prstGeom>
          <a:ln w="9525">
            <a:solidFill>
              <a:srgbClr val="4F81B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3980">
              <a:spcBef>
                <a:spcPts val="300"/>
              </a:spcBef>
            </a:pPr>
            <a:r>
              <a:rPr sz="1400" spc="-35" dirty="0">
                <a:latin typeface="Arial"/>
                <a:cs typeface="Arial"/>
              </a:rPr>
              <a:t>Middle </a:t>
            </a:r>
            <a:r>
              <a:rPr sz="1400" spc="15" dirty="0">
                <a:latin typeface="Arial"/>
                <a:cs typeface="Arial"/>
              </a:rPr>
              <a:t>&amp; </a:t>
            </a:r>
            <a:r>
              <a:rPr sz="1400" spc="-120" dirty="0">
                <a:latin typeface="Arial"/>
                <a:cs typeface="Arial"/>
              </a:rPr>
              <a:t>Far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east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529577" y="4203701"/>
            <a:ext cx="1329055" cy="612775"/>
          </a:xfrm>
          <a:custGeom>
            <a:avLst/>
            <a:gdLst/>
            <a:ahLst/>
            <a:cxnLst/>
            <a:rect l="l" t="t" r="r" b="b"/>
            <a:pathLst>
              <a:path w="1329054" h="612775">
                <a:moveTo>
                  <a:pt x="0" y="0"/>
                </a:moveTo>
                <a:lnTo>
                  <a:pt x="1328674" y="612775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29576" y="4203701"/>
            <a:ext cx="2489200" cy="612775"/>
          </a:xfrm>
          <a:custGeom>
            <a:avLst/>
            <a:gdLst/>
            <a:ahLst/>
            <a:cxnLst/>
            <a:rect l="l" t="t" r="r" b="b"/>
            <a:pathLst>
              <a:path w="2489200" h="612775">
                <a:moveTo>
                  <a:pt x="0" y="0"/>
                </a:moveTo>
                <a:lnTo>
                  <a:pt x="2489200" y="612775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232525" y="4203701"/>
            <a:ext cx="182880" cy="612775"/>
          </a:xfrm>
          <a:custGeom>
            <a:avLst/>
            <a:gdLst/>
            <a:ahLst/>
            <a:cxnLst/>
            <a:rect l="l" t="t" r="r" b="b"/>
            <a:pathLst>
              <a:path w="182879" h="612775">
                <a:moveTo>
                  <a:pt x="182625" y="0"/>
                </a:moveTo>
                <a:lnTo>
                  <a:pt x="0" y="612775"/>
                </a:lnTo>
              </a:path>
            </a:pathLst>
          </a:custGeom>
          <a:ln w="952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64101" y="4203701"/>
            <a:ext cx="1551305" cy="523875"/>
          </a:xfrm>
          <a:custGeom>
            <a:avLst/>
            <a:gdLst/>
            <a:ahLst/>
            <a:cxnLst/>
            <a:rect l="l" t="t" r="r" b="b"/>
            <a:pathLst>
              <a:path w="1551304" h="523875">
                <a:moveTo>
                  <a:pt x="1551051" y="0"/>
                </a:moveTo>
                <a:lnTo>
                  <a:pt x="0" y="523875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59175" y="4203701"/>
            <a:ext cx="2856230" cy="523875"/>
          </a:xfrm>
          <a:custGeom>
            <a:avLst/>
            <a:gdLst/>
            <a:ahLst/>
            <a:cxnLst/>
            <a:rect l="l" t="t" r="r" b="b"/>
            <a:pathLst>
              <a:path w="2856229" h="523875">
                <a:moveTo>
                  <a:pt x="2855976" y="0"/>
                </a:moveTo>
                <a:lnTo>
                  <a:pt x="0" y="523875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53477" y="5735637"/>
            <a:ext cx="1379855" cy="381000"/>
          </a:xfrm>
          <a:custGeom>
            <a:avLst/>
            <a:gdLst/>
            <a:ahLst/>
            <a:cxnLst/>
            <a:rect l="l" t="t" r="r" b="b"/>
            <a:pathLst>
              <a:path w="1379854" h="381000">
                <a:moveTo>
                  <a:pt x="0" y="0"/>
                </a:moveTo>
                <a:lnTo>
                  <a:pt x="1379474" y="38100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72300" y="5916613"/>
            <a:ext cx="819150" cy="200025"/>
          </a:xfrm>
          <a:custGeom>
            <a:avLst/>
            <a:gdLst/>
            <a:ahLst/>
            <a:cxnLst/>
            <a:rect l="l" t="t" r="r" b="b"/>
            <a:pathLst>
              <a:path w="819150" h="200025">
                <a:moveTo>
                  <a:pt x="0" y="0"/>
                </a:moveTo>
                <a:lnTo>
                  <a:pt x="819150" y="200025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91251" y="5916613"/>
            <a:ext cx="1281430" cy="200025"/>
          </a:xfrm>
          <a:custGeom>
            <a:avLst/>
            <a:gdLst/>
            <a:ahLst/>
            <a:cxnLst/>
            <a:rect l="l" t="t" r="r" b="b"/>
            <a:pathLst>
              <a:path w="1281429" h="200025">
                <a:moveTo>
                  <a:pt x="1281049" y="0"/>
                </a:moveTo>
                <a:lnTo>
                  <a:pt x="0" y="200025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352925" y="5735637"/>
            <a:ext cx="1338580" cy="381000"/>
          </a:xfrm>
          <a:custGeom>
            <a:avLst/>
            <a:gdLst/>
            <a:ahLst/>
            <a:cxnLst/>
            <a:rect l="l" t="t" r="r" b="b"/>
            <a:pathLst>
              <a:path w="1338579" h="381000">
                <a:moveTo>
                  <a:pt x="1338326" y="0"/>
                </a:moveTo>
                <a:lnTo>
                  <a:pt x="0" y="38100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35695" y="2816351"/>
            <a:ext cx="2215896" cy="46329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23505" y="2816352"/>
            <a:ext cx="2353055" cy="3535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85226" y="2846323"/>
            <a:ext cx="2116074" cy="36195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8285227" y="2846324"/>
            <a:ext cx="2116455" cy="252633"/>
          </a:xfrm>
          <a:prstGeom prst="rect">
            <a:avLst/>
          </a:prstGeom>
          <a:ln w="9525">
            <a:solidFill>
              <a:srgbClr val="BD4A47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3345">
              <a:spcBef>
                <a:spcPts val="290"/>
              </a:spcBef>
            </a:pPr>
            <a:r>
              <a:rPr sz="1400" spc="-50" dirty="0">
                <a:latin typeface="Arial"/>
                <a:cs typeface="Arial"/>
              </a:rPr>
              <a:t>Quality </a:t>
            </a:r>
            <a:r>
              <a:rPr sz="1400" spc="15" dirty="0">
                <a:latin typeface="Arial"/>
                <a:cs typeface="Arial"/>
              </a:rPr>
              <a:t>&amp; </a:t>
            </a:r>
            <a:r>
              <a:rPr sz="1400" spc="-120" dirty="0">
                <a:latin typeface="Arial"/>
                <a:cs typeface="Arial"/>
              </a:rPr>
              <a:t>Risk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524000" y="1112519"/>
            <a:ext cx="1581912" cy="54162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4910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A3D21F-750C-408E-A7CA-B0FA02FA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27B00A-8AD7-49C4-A175-B60392AB4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Work Smart</a:t>
            </a:r>
          </a:p>
          <a:p>
            <a:pPr algn="l" rtl="0"/>
            <a:r>
              <a:rPr lang="en-US" dirty="0"/>
              <a:t>Act with urgency</a:t>
            </a:r>
          </a:p>
          <a:p>
            <a:pPr algn="l" rtl="0"/>
            <a:r>
              <a:rPr lang="en-US" dirty="0"/>
              <a:t>Remain responsive to change</a:t>
            </a:r>
          </a:p>
          <a:p>
            <a:pPr algn="l" rtl="0"/>
            <a:r>
              <a:rPr lang="en-US" dirty="0"/>
              <a:t>Have the courage to change course when needed</a:t>
            </a:r>
          </a:p>
          <a:p>
            <a:pPr algn="l" rtl="0"/>
            <a:r>
              <a:rPr lang="en-US" dirty="0"/>
              <a:t>Remain constructively discontent</a:t>
            </a:r>
          </a:p>
          <a:p>
            <a:pPr algn="l" rtl="0"/>
            <a:r>
              <a:rPr lang="en-US" dirty="0"/>
              <a:t>Work efficiently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11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3E0C34D-E492-4FC4-B094-D08749300AEE}"/>
              </a:ext>
            </a:extLst>
          </p:cNvPr>
          <p:cNvSpPr txBox="1"/>
          <p:nvPr/>
        </p:nvSpPr>
        <p:spPr>
          <a:xfrm>
            <a:off x="175332" y="1473088"/>
            <a:ext cx="11656060" cy="5288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l" rtl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sz="2500" spc="-45" dirty="0">
                <a:solidFill>
                  <a:srgbClr val="252525"/>
                </a:solidFill>
                <a:latin typeface="Arial"/>
                <a:cs typeface="Arial"/>
              </a:rPr>
              <a:t>One </a:t>
            </a:r>
            <a:r>
              <a:rPr sz="2500" spc="75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2500" spc="2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2500" dirty="0">
                <a:solidFill>
                  <a:srgbClr val="252525"/>
                </a:solidFill>
                <a:latin typeface="Arial"/>
                <a:cs typeface="Arial"/>
              </a:rPr>
              <a:t>main </a:t>
            </a:r>
            <a:r>
              <a:rPr sz="2500" spc="-25" dirty="0">
                <a:solidFill>
                  <a:srgbClr val="252525"/>
                </a:solidFill>
                <a:latin typeface="Arial"/>
                <a:cs typeface="Arial"/>
              </a:rPr>
              <a:t>goals </a:t>
            </a:r>
            <a:r>
              <a:rPr sz="2500" spc="75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2500" spc="2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2500" spc="-10" dirty="0">
                <a:solidFill>
                  <a:srgbClr val="252525"/>
                </a:solidFill>
                <a:latin typeface="Arial"/>
                <a:cs typeface="Arial"/>
              </a:rPr>
              <a:t>supply </a:t>
            </a:r>
            <a:r>
              <a:rPr sz="2500" spc="-25" dirty="0">
                <a:solidFill>
                  <a:srgbClr val="252525"/>
                </a:solidFill>
                <a:latin typeface="Arial"/>
                <a:cs typeface="Arial"/>
              </a:rPr>
              <a:t>chain </a:t>
            </a:r>
            <a:r>
              <a:rPr sz="2500" spc="-10" dirty="0">
                <a:solidFill>
                  <a:srgbClr val="252525"/>
                </a:solidFill>
                <a:latin typeface="Arial"/>
                <a:cs typeface="Arial"/>
              </a:rPr>
              <a:t>arm </a:t>
            </a:r>
            <a:r>
              <a:rPr sz="2500" spc="75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250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500" spc="-50" dirty="0">
                <a:solidFill>
                  <a:srgbClr val="252525"/>
                </a:solidFill>
                <a:latin typeface="Arial"/>
                <a:cs typeface="Arial"/>
              </a:rPr>
              <a:t>Coca-  </a:t>
            </a:r>
            <a:r>
              <a:rPr sz="2500" spc="-70" dirty="0">
                <a:solidFill>
                  <a:srgbClr val="252525"/>
                </a:solidFill>
                <a:latin typeface="Arial"/>
                <a:cs typeface="Arial"/>
              </a:rPr>
              <a:t>Cola </a:t>
            </a:r>
            <a:r>
              <a:rPr sz="2500" spc="-75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2500" spc="100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2500" spc="-60" dirty="0">
                <a:solidFill>
                  <a:srgbClr val="252525"/>
                </a:solidFill>
                <a:latin typeface="Arial"/>
                <a:cs typeface="Arial"/>
              </a:rPr>
              <a:t>have </a:t>
            </a:r>
            <a:r>
              <a:rPr sz="2500" b="1" i="1" u="sng" spc="-50" dirty="0">
                <a:solidFill>
                  <a:srgbClr val="252525"/>
                </a:solidFill>
                <a:latin typeface="Arial"/>
                <a:cs typeface="Arial"/>
              </a:rPr>
              <a:t>every</a:t>
            </a:r>
            <a:r>
              <a:rPr sz="2500" b="1" u="sng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500" b="1" i="1" u="sng" spc="-5" dirty="0">
                <a:solidFill>
                  <a:srgbClr val="252525"/>
                </a:solidFill>
                <a:latin typeface="Arial"/>
                <a:cs typeface="Arial"/>
              </a:rPr>
              <a:t>customer</a:t>
            </a:r>
            <a:r>
              <a:rPr sz="25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500" spc="-50" dirty="0">
                <a:solidFill>
                  <a:srgbClr val="252525"/>
                </a:solidFill>
                <a:latin typeface="Arial"/>
                <a:cs typeface="Arial"/>
              </a:rPr>
              <a:t>receive </a:t>
            </a:r>
            <a:r>
              <a:rPr sz="2500" b="1" i="1" u="sng" spc="25" dirty="0">
                <a:solidFill>
                  <a:srgbClr val="252525"/>
                </a:solidFill>
                <a:latin typeface="Arial"/>
                <a:cs typeface="Arial"/>
              </a:rPr>
              <a:t>tailored </a:t>
            </a:r>
            <a:r>
              <a:rPr sz="2500" b="1" i="1" u="sng" spc="-85" dirty="0">
                <a:solidFill>
                  <a:srgbClr val="252525"/>
                </a:solidFill>
                <a:latin typeface="Arial"/>
                <a:cs typeface="Arial"/>
              </a:rPr>
              <a:t>services  </a:t>
            </a:r>
            <a:r>
              <a:rPr sz="2500" spc="65" dirty="0">
                <a:solidFill>
                  <a:srgbClr val="252525"/>
                </a:solidFill>
                <a:latin typeface="Arial"/>
                <a:cs typeface="Arial"/>
              </a:rPr>
              <a:t>from </a:t>
            </a:r>
            <a:r>
              <a:rPr sz="2500" spc="2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2500" spc="-70" dirty="0">
                <a:solidFill>
                  <a:srgbClr val="252525"/>
                </a:solidFill>
                <a:latin typeface="Arial"/>
                <a:cs typeface="Arial"/>
              </a:rPr>
              <a:t>system, </a:t>
            </a:r>
            <a:r>
              <a:rPr sz="2500" spc="5" dirty="0">
                <a:solidFill>
                  <a:srgbClr val="252525"/>
                </a:solidFill>
                <a:latin typeface="Arial"/>
                <a:cs typeface="Arial"/>
              </a:rPr>
              <a:t>whether </a:t>
            </a:r>
            <a:r>
              <a:rPr sz="2500" spc="50" dirty="0">
                <a:solidFill>
                  <a:srgbClr val="252525"/>
                </a:solidFill>
                <a:latin typeface="Arial"/>
                <a:cs typeface="Arial"/>
              </a:rPr>
              <a:t>that </a:t>
            </a:r>
            <a:r>
              <a:rPr sz="2500" spc="-5" dirty="0">
                <a:solidFill>
                  <a:srgbClr val="252525"/>
                </a:solidFill>
                <a:latin typeface="Arial"/>
                <a:cs typeface="Arial"/>
              </a:rPr>
              <a:t>customer </a:t>
            </a:r>
            <a:r>
              <a:rPr sz="2500" spc="-75" dirty="0">
                <a:solidFill>
                  <a:srgbClr val="252525"/>
                </a:solidFill>
                <a:latin typeface="Arial"/>
                <a:cs typeface="Arial"/>
              </a:rPr>
              <a:t>is </a:t>
            </a:r>
            <a:r>
              <a:rPr sz="2500" spc="30" dirty="0">
                <a:solidFill>
                  <a:srgbClr val="252525"/>
                </a:solidFill>
                <a:latin typeface="Arial"/>
                <a:cs typeface="Arial"/>
              </a:rPr>
              <a:t>in </a:t>
            </a:r>
            <a:r>
              <a:rPr sz="2500" spc="-10" dirty="0">
                <a:solidFill>
                  <a:srgbClr val="252525"/>
                </a:solidFill>
                <a:latin typeface="Arial"/>
                <a:cs typeface="Arial"/>
              </a:rPr>
              <a:t>New </a:t>
            </a:r>
            <a:r>
              <a:rPr sz="2500" spc="-50" dirty="0">
                <a:solidFill>
                  <a:srgbClr val="252525"/>
                </a:solidFill>
                <a:latin typeface="Arial"/>
                <a:cs typeface="Arial"/>
              </a:rPr>
              <a:t>York  </a:t>
            </a:r>
            <a:r>
              <a:rPr sz="2500" spc="-55" dirty="0">
                <a:solidFill>
                  <a:srgbClr val="252525"/>
                </a:solidFill>
                <a:latin typeface="Arial"/>
                <a:cs typeface="Arial"/>
              </a:rPr>
              <a:t>City, </a:t>
            </a:r>
            <a:r>
              <a:rPr sz="2500" spc="-25" dirty="0">
                <a:solidFill>
                  <a:srgbClr val="252525"/>
                </a:solidFill>
                <a:latin typeface="Arial"/>
                <a:cs typeface="Arial"/>
              </a:rPr>
              <a:t>Tokyo </a:t>
            </a:r>
            <a:r>
              <a:rPr sz="2500" spc="50" dirty="0">
                <a:solidFill>
                  <a:srgbClr val="252525"/>
                </a:solidFill>
                <a:latin typeface="Arial"/>
                <a:cs typeface="Arial"/>
              </a:rPr>
              <a:t>or </a:t>
            </a:r>
            <a:r>
              <a:rPr sz="2500" spc="-120" dirty="0">
                <a:solidFill>
                  <a:srgbClr val="252525"/>
                </a:solidFill>
                <a:latin typeface="Arial"/>
                <a:cs typeface="Arial"/>
              </a:rPr>
              <a:t>a </a:t>
            </a:r>
            <a:r>
              <a:rPr sz="2500" dirty="0">
                <a:solidFill>
                  <a:srgbClr val="252525"/>
                </a:solidFill>
                <a:latin typeface="Arial"/>
                <a:cs typeface="Arial"/>
              </a:rPr>
              <a:t>rural </a:t>
            </a:r>
            <a:r>
              <a:rPr sz="2500" spc="-75" dirty="0">
                <a:solidFill>
                  <a:srgbClr val="252525"/>
                </a:solidFill>
                <a:latin typeface="Arial"/>
                <a:cs typeface="Arial"/>
              </a:rPr>
              <a:t>area </a:t>
            </a:r>
            <a:r>
              <a:rPr sz="2500" spc="30" dirty="0">
                <a:solidFill>
                  <a:srgbClr val="252525"/>
                </a:solidFill>
                <a:latin typeface="Arial"/>
                <a:cs typeface="Arial"/>
              </a:rPr>
              <a:t>in </a:t>
            </a:r>
            <a:r>
              <a:rPr sz="2500" spc="-50" dirty="0">
                <a:solidFill>
                  <a:srgbClr val="252525"/>
                </a:solidFill>
                <a:latin typeface="Arial"/>
                <a:cs typeface="Arial"/>
              </a:rPr>
              <a:t>an </a:t>
            </a:r>
            <a:r>
              <a:rPr sz="2500" spc="-5" dirty="0">
                <a:solidFill>
                  <a:srgbClr val="252525"/>
                </a:solidFill>
                <a:latin typeface="Arial"/>
                <a:cs typeface="Arial"/>
              </a:rPr>
              <a:t>isolated </a:t>
            </a:r>
            <a:r>
              <a:rPr sz="2500" spc="30" dirty="0">
                <a:solidFill>
                  <a:srgbClr val="252525"/>
                </a:solidFill>
                <a:latin typeface="Arial"/>
                <a:cs typeface="Arial"/>
              </a:rPr>
              <a:t>part </a:t>
            </a:r>
            <a:r>
              <a:rPr sz="2500" spc="80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2500" spc="30" dirty="0">
                <a:solidFill>
                  <a:srgbClr val="252525"/>
                </a:solidFill>
                <a:latin typeface="Arial"/>
                <a:cs typeface="Arial"/>
              </a:rPr>
              <a:t>the  </a:t>
            </a:r>
            <a:r>
              <a:rPr sz="2500" spc="10" dirty="0">
                <a:solidFill>
                  <a:srgbClr val="252525"/>
                </a:solidFill>
                <a:latin typeface="Arial"/>
                <a:cs typeface="Arial"/>
              </a:rPr>
              <a:t>world.</a:t>
            </a:r>
            <a:endParaRPr lang="he-IL" sz="2500" spc="10" dirty="0">
              <a:solidFill>
                <a:srgbClr val="252525"/>
              </a:solidFill>
              <a:latin typeface="Arial"/>
              <a:cs typeface="Arial"/>
            </a:endParaRPr>
          </a:p>
          <a:p>
            <a:pPr marL="355600" marR="5080" indent="-342900" algn="l" rtl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endParaRPr lang="en-US" sz="2500" b="1" i="1" u="sng" spc="-45" dirty="0">
              <a:solidFill>
                <a:srgbClr val="252525"/>
              </a:solidFill>
              <a:latin typeface="Arial"/>
              <a:cs typeface="Arial"/>
            </a:endParaRPr>
          </a:p>
          <a:p>
            <a:pPr marL="355600" marR="5080" indent="-342900" algn="l" rtl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en-US" sz="2500" b="1" i="1" u="sng" spc="-45" dirty="0">
                <a:solidFill>
                  <a:srgbClr val="252525"/>
                </a:solidFill>
                <a:latin typeface="Arial"/>
                <a:cs typeface="Arial"/>
              </a:rPr>
              <a:t>Diverse consumers’ and  customers’ preferences</a:t>
            </a:r>
            <a:r>
              <a:rPr lang="en-US" sz="2500" spc="-45" dirty="0">
                <a:solidFill>
                  <a:srgbClr val="252525"/>
                </a:solidFill>
                <a:latin typeface="Arial"/>
                <a:cs typeface="Arial"/>
              </a:rPr>
              <a:t>. “Some customers are  primarily take-home for future consumption and  some are very immediate consumption, on  premise. “Many customers offer  a large range of products, so you need packaging  at different price points and multi-packs; the portfolio needs to be wide enough to serve all the  beverage needs.”</a:t>
            </a:r>
            <a:endParaRPr sz="2500" spc="10" dirty="0">
              <a:solidFill>
                <a:srgbClr val="252525"/>
              </a:solidFill>
              <a:latin typeface="Arial"/>
              <a:cs typeface="Arial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38D43458-30C7-47EB-935E-28CC2DB3F3AE}"/>
              </a:ext>
            </a:extLst>
          </p:cNvPr>
          <p:cNvSpPr/>
          <p:nvPr/>
        </p:nvSpPr>
        <p:spPr>
          <a:xfrm>
            <a:off x="2882900" y="37480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he-IL" dirty="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A10F66F3-796C-4A2F-A25B-FBEE1F901DC9}"/>
              </a:ext>
            </a:extLst>
          </p:cNvPr>
          <p:cNvSpPr txBox="1">
            <a:spLocks/>
          </p:cNvSpPr>
          <p:nvPr/>
        </p:nvSpPr>
        <p:spPr>
          <a:xfrm>
            <a:off x="2745812" y="132202"/>
            <a:ext cx="6515100" cy="990600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 kern="1200" cap="all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9pPr>
            <a:extLst/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all" spc="0" normalizeH="0" baseline="0" noProof="0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Trebuchet MS"/>
                <a:ea typeface="+mj-ea"/>
                <a:cs typeface="Arial" charset="0"/>
              </a:rPr>
              <a:t>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331190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CCB9B8-325A-4F6F-B7B5-F5FAFE35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;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D1679CD-9B0C-4BB9-AA1C-4434B109A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54" t="5570" r="6078" b="36299"/>
          <a:stretch/>
        </p:blipFill>
        <p:spPr>
          <a:xfrm>
            <a:off x="493827" y="1355725"/>
            <a:ext cx="5143700" cy="507314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CB614CA5-462B-4248-8F17-89AE2333B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96" t="30090" r="6474" b="31084"/>
          <a:stretch/>
        </p:blipFill>
        <p:spPr>
          <a:xfrm>
            <a:off x="5868674" y="1397088"/>
            <a:ext cx="5374883" cy="3552102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EE094AD6-42C4-403B-85F3-E145C44D19A0}"/>
              </a:ext>
            </a:extLst>
          </p:cNvPr>
          <p:cNvSpPr txBox="1">
            <a:spLocks/>
          </p:cNvSpPr>
          <p:nvPr/>
        </p:nvSpPr>
        <p:spPr>
          <a:xfrm>
            <a:off x="2745812" y="132202"/>
            <a:ext cx="6515100" cy="990600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 kern="1200" cap="all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9pPr>
            <a:extLst/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all" spc="0" normalizeH="0" baseline="0" noProof="0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Trebuchet MS"/>
                <a:ea typeface="+mj-ea"/>
                <a:cs typeface="Arial" charset="0"/>
              </a:rPr>
              <a:t>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10308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4B95588-9FE3-4DDA-9BBE-53045BAD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A80-D8CC-49AB-88F8-B2D275340DB4}" type="slidenum">
              <a:rPr lang="en-US" altLang="he-IL" smtClean="0"/>
              <a:pPr/>
              <a:t>7</a:t>
            </a:fld>
            <a:endParaRPr lang="en-US" altLang="he-IL" dirty="0"/>
          </a:p>
        </p:txBody>
      </p:sp>
      <p:sp>
        <p:nvSpPr>
          <p:cNvPr id="5" name="AutoShape 2" descr="×ª××¦××ª ×ª××× × ×¢×××¨ âªnew innovation resources customers r=gâ¬â">
            <a:extLst>
              <a:ext uri="{FF2B5EF4-FFF2-40B4-BE49-F238E27FC236}">
                <a16:creationId xmlns:a16="http://schemas.microsoft.com/office/drawing/2014/main" id="{546AAB2B-9D6D-4A6E-9441-C2E4309A61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6668" y="3259668"/>
            <a:ext cx="338667" cy="33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</a:bodyPr>
          <a:lstStyle/>
          <a:p>
            <a:endParaRPr lang="he-IL" sz="2667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2D402C8-AE0E-467D-AAED-1F9370701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2" t="8962" r="3558" b="5299"/>
          <a:stretch/>
        </p:blipFill>
        <p:spPr>
          <a:xfrm>
            <a:off x="2338192" y="1337441"/>
            <a:ext cx="7176951" cy="5520559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0F63410D-E5A0-4EC0-9DC3-475CEBC588AC}"/>
              </a:ext>
            </a:extLst>
          </p:cNvPr>
          <p:cNvSpPr txBox="1">
            <a:spLocks/>
          </p:cNvSpPr>
          <p:nvPr/>
        </p:nvSpPr>
        <p:spPr>
          <a:xfrm>
            <a:off x="2745812" y="132202"/>
            <a:ext cx="6515100" cy="990600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 kern="1200" cap="all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9pPr>
            <a:extLst/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all" spc="0" normalizeH="0" baseline="0" noProof="0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Trebuchet MS"/>
                <a:ea typeface="+mj-ea"/>
                <a:cs typeface="Arial" charset="0"/>
              </a:rPr>
              <a:t>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168139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64DE90-C18B-47C0-B91E-D210274DE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963537"/>
            <a:ext cx="11214877" cy="1603519"/>
          </a:xfrm>
        </p:spPr>
        <p:txBody>
          <a:bodyPr>
            <a:norm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354965" algn="l"/>
                <a:tab pos="355600" algn="l"/>
              </a:tabLst>
            </a:pPr>
            <a:r>
              <a:rPr lang="he-IL" sz="2500" b="1" spc="-25" dirty="0">
                <a:solidFill>
                  <a:srgbClr val="252525"/>
                </a:solidFill>
                <a:latin typeface="Arial"/>
                <a:ea typeface="+mn-ea"/>
                <a:cs typeface="Arial"/>
              </a:rPr>
              <a:t>קוקה קולה שואפת לשרת את כלל השוק ולנצל בכך את היתרון לגודל לטובת עלות נמוכה יחס למתחרים.</a:t>
            </a:r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98368108-AEF7-4B56-A3EC-89E7D2B4B715}"/>
              </a:ext>
            </a:extLst>
          </p:cNvPr>
          <p:cNvSpPr txBox="1">
            <a:spLocks/>
          </p:cNvSpPr>
          <p:nvPr/>
        </p:nvSpPr>
        <p:spPr>
          <a:xfrm>
            <a:off x="2745812" y="132202"/>
            <a:ext cx="6515100" cy="990600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 kern="1200" cap="all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9pPr>
            <a:extLst/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latin typeface="Trebuchet MS"/>
              </a:rPr>
              <a:t>cost</a:t>
            </a:r>
            <a:endParaRPr kumimoji="0" lang="en-US" sz="3400" b="1" i="0" u="none" strike="noStrike" kern="1200" cap="all" spc="0" normalizeH="0" baseline="0" noProof="0" dirty="0">
              <a:ln w="500">
                <a:solidFill>
                  <a:srgbClr val="B13F9A">
                    <a:shade val="20000"/>
                    <a:satMod val="120000"/>
                  </a:srgbClr>
                </a:solidFill>
              </a:ln>
              <a:gradFill>
                <a:gsLst>
                  <a:gs pos="0">
                    <a:srgbClr val="F9B639">
                      <a:tint val="13000"/>
                    </a:srgbClr>
                  </a:gs>
                  <a:gs pos="10000">
                    <a:srgbClr val="F9B639">
                      <a:tint val="20000"/>
                    </a:srgbClr>
                  </a:gs>
                  <a:gs pos="49000">
                    <a:srgbClr val="F9B639">
                      <a:tint val="70000"/>
                    </a:srgbClr>
                  </a:gs>
                  <a:gs pos="50000">
                    <a:srgbClr val="F9B639">
                      <a:tint val="97000"/>
                    </a:srgbClr>
                  </a:gs>
                  <a:gs pos="100000">
                    <a:srgbClr val="F9B639">
                      <a:tint val="2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Trebuchet MS"/>
              <a:ea typeface="+mj-ea"/>
              <a:cs typeface="Arial" charset="0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6EF65E76-B9D4-4874-851E-5E2CE0781FE9}"/>
              </a:ext>
            </a:extLst>
          </p:cNvPr>
          <p:cNvSpPr/>
          <p:nvPr/>
        </p:nvSpPr>
        <p:spPr>
          <a:xfrm>
            <a:off x="2955362" y="1700395"/>
            <a:ext cx="6096000" cy="95410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/>
              <a:t>Productivity</a:t>
            </a:r>
            <a:r>
              <a:rPr lang="en-US" sz="2800" b="1" dirty="0"/>
              <a:t>: Be a highly effective, lean and fast-moving organization.</a:t>
            </a:r>
            <a:endParaRPr lang="he-IL" sz="2800" b="1" dirty="0"/>
          </a:p>
        </p:txBody>
      </p:sp>
    </p:spTree>
    <p:extLst>
      <p:ext uri="{BB962C8B-B14F-4D97-AF65-F5344CB8AC3E}">
        <p14:creationId xmlns:p14="http://schemas.microsoft.com/office/powerpoint/2010/main" val="1274110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×ª××¦××ª ×ª××× × ×¢×××¨ âªporter's generic strategiesâ¬â">
            <a:extLst>
              <a:ext uri="{FF2B5EF4-FFF2-40B4-BE49-F238E27FC236}">
                <a16:creationId xmlns:a16="http://schemas.microsoft.com/office/drawing/2014/main" id="{8EECFE3C-70F5-4F9E-8D61-5ABCADB7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09" y="1072300"/>
            <a:ext cx="7757537" cy="578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CA399611-3A5C-4159-9698-AF9816F9B9C1}"/>
              </a:ext>
            </a:extLst>
          </p:cNvPr>
          <p:cNvSpPr txBox="1">
            <a:spLocks/>
          </p:cNvSpPr>
          <p:nvPr/>
        </p:nvSpPr>
        <p:spPr>
          <a:xfrm>
            <a:off x="2745812" y="132202"/>
            <a:ext cx="6515100" cy="990600"/>
          </a:xfrm>
          <a:prstGeom prst="rect">
            <a:avLst/>
          </a:prstGeom>
          <a:gradFill flip="none" rotWithShape="1">
            <a:gsLst>
              <a:gs pos="26000">
                <a:srgbClr val="B13F9A">
                  <a:lumMod val="75000"/>
                  <a:alpha val="48000"/>
                </a:srgbClr>
              </a:gs>
              <a:gs pos="50000">
                <a:srgbClr val="B83D68">
                  <a:tint val="44500"/>
                  <a:satMod val="160000"/>
                </a:srgbClr>
              </a:gs>
              <a:gs pos="100000">
                <a:srgbClr val="B83D68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vert="horz" wrap="square" lIns="40494" tIns="0" rIns="40494" bIns="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 kern="1200" cap="all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Trebuchet MS" pitchFamily="34" charset="0"/>
                <a:cs typeface="Arial" charset="0"/>
              </a:defRPr>
            </a:lvl9pPr>
            <a:extLst/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all" spc="0" normalizeH="0" baseline="0" noProof="0" dirty="0">
                <a:ln w="500">
                  <a:solidFill>
                    <a:srgbClr val="B13F9A">
                      <a:shade val="20000"/>
                      <a:satMod val="120000"/>
                    </a:srgbClr>
                  </a:solidFill>
                </a:ln>
                <a:gradFill>
                  <a:gsLst>
                    <a:gs pos="0">
                      <a:srgbClr val="F9B639">
                        <a:tint val="13000"/>
                      </a:srgbClr>
                    </a:gs>
                    <a:gs pos="10000">
                      <a:srgbClr val="F9B639">
                        <a:tint val="20000"/>
                      </a:srgbClr>
                    </a:gs>
                    <a:gs pos="49000">
                      <a:srgbClr val="F9B639">
                        <a:tint val="70000"/>
                      </a:srgbClr>
                    </a:gs>
                    <a:gs pos="50000">
                      <a:srgbClr val="F9B639">
                        <a:tint val="97000"/>
                      </a:srgbClr>
                    </a:gs>
                    <a:gs pos="100000">
                      <a:srgbClr val="F9B639">
                        <a:tint val="2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Trebuchet MS"/>
                <a:ea typeface="+mj-ea"/>
                <a:cs typeface="Arial" charset="0"/>
              </a:rPr>
              <a:t>Coca cola’s strategy ?</a:t>
            </a:r>
          </a:p>
        </p:txBody>
      </p:sp>
      <p:pic>
        <p:nvPicPr>
          <p:cNvPr id="2050" name="Picture 2" descr="×ª××¦××ª ×ª××× × ×¢×××¨ âªcoca cola verticalâ¬â">
            <a:extLst>
              <a:ext uri="{FF2B5EF4-FFF2-40B4-BE49-F238E27FC236}">
                <a16:creationId xmlns:a16="http://schemas.microsoft.com/office/drawing/2014/main" id="{8F7D5B30-B3B5-4E79-9E03-7F00305A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29" y="1377107"/>
            <a:ext cx="3470704" cy="522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79159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1372</Words>
  <Application>Microsoft Office PowerPoint</Application>
  <PresentationFormat>מסך רחב</PresentationFormat>
  <Paragraphs>195</Paragraphs>
  <Slides>41</Slides>
  <Notes>1</Notes>
  <HiddenSlides>1</HiddenSlides>
  <MMClips>1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Roboto</vt:lpstr>
      <vt:lpstr>Times New Roman</vt:lpstr>
      <vt:lpstr>Trebuchet MS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;</vt:lpstr>
      <vt:lpstr>מצגת של PowerPoint‏</vt:lpstr>
      <vt:lpstr>קוקה קולה שואפת לשרת את כלל השוק ולנצל בכך את היתרון לגודל לטובת עלות נמוכה יחס למתחרים.</vt:lpstr>
      <vt:lpstr>מצגת של PowerPoint‏</vt:lpstr>
      <vt:lpstr>למרות השאיפה להוביל את שוק המשקאות בעולם קוקה קולה פועלת תוך חלוקת השוק לפלחי שוק שונים</vt:lpstr>
      <vt:lpstr>The World’s Greatest Beverage Brands</vt:lpstr>
      <vt:lpstr>מצגת של PowerPoint‏</vt:lpstr>
      <vt:lpstr>Focus on needs of our consumers</vt:lpstr>
      <vt:lpstr>Focus on needs of our consumers</vt:lpstr>
      <vt:lpstr>מצגת של PowerPoint‏</vt:lpstr>
      <vt:lpstr>מצגת של PowerPoint‏</vt:lpstr>
      <vt:lpstr>מצגת של PowerPoint‏</vt:lpstr>
      <vt:lpstr>מצגת של PowerPoint‏</vt:lpstr>
      <vt:lpstr>Focus on needs of our customers and franchise partners </vt:lpstr>
      <vt:lpstr>Focus on needs of our customers and franchise partners </vt:lpstr>
      <vt:lpstr>Focus on needs of our customers and franchise partners.   However… different types of supply chain</vt:lpstr>
      <vt:lpstr>Focus on needs of our customers and franchise partners  Examples for key businesses</vt:lpstr>
      <vt:lpstr>Focus on needs of our customers and franchise partners  decision support systems</vt:lpstr>
      <vt:lpstr>CRM – customer retention</vt:lpstr>
      <vt:lpstr>CRM – customer retention research</vt:lpstr>
      <vt:lpstr>CRM – customer retention research</vt:lpstr>
      <vt:lpstr>CRM – customer retention research</vt:lpstr>
      <vt:lpstr>CRM – customer retention research</vt:lpstr>
      <vt:lpstr>Possess a world view</vt:lpstr>
      <vt:lpstr>Possess a world view</vt:lpstr>
      <vt:lpstr>Possess a world view</vt:lpstr>
      <vt:lpstr>מצגת של PowerPoint‏</vt:lpstr>
      <vt:lpstr>מצגת של PowerPoint‏</vt:lpstr>
      <vt:lpstr>Planning &amp;</vt:lpstr>
      <vt:lpstr>מצגת של PowerPoint‏</vt:lpstr>
      <vt:lpstr>LIVE OUR VALUES – LEADERSHIP VIA BpM</vt:lpstr>
      <vt:lpstr>LIVE OUR VALUES - COLLABORATE</vt:lpstr>
      <vt:lpstr>מצגת של PowerPoint‏</vt:lpstr>
      <vt:lpstr>מצגת של PowerPoint‏</vt:lpstr>
      <vt:lpstr>  Organizational Structure 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קוקה קולה</dc:title>
  <dc:creator>SHAULS</dc:creator>
  <cp:lastModifiedBy>SHAULS</cp:lastModifiedBy>
  <cp:revision>45</cp:revision>
  <dcterms:created xsi:type="dcterms:W3CDTF">2018-05-12T17:03:52Z</dcterms:created>
  <dcterms:modified xsi:type="dcterms:W3CDTF">2018-05-14T10:34:12Z</dcterms:modified>
</cp:coreProperties>
</file>